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03" r:id="rId2"/>
    <p:sldId id="387" r:id="rId3"/>
    <p:sldId id="379" r:id="rId4"/>
    <p:sldId id="412" r:id="rId5"/>
    <p:sldId id="445" r:id="rId6"/>
    <p:sldId id="446" r:id="rId7"/>
    <p:sldId id="410" r:id="rId8"/>
    <p:sldId id="447" r:id="rId9"/>
    <p:sldId id="448" r:id="rId10"/>
    <p:sldId id="449" r:id="rId11"/>
    <p:sldId id="450" r:id="rId12"/>
    <p:sldId id="451" r:id="rId13"/>
    <p:sldId id="464" r:id="rId14"/>
    <p:sldId id="452" r:id="rId15"/>
    <p:sldId id="457" r:id="rId16"/>
    <p:sldId id="453" r:id="rId17"/>
    <p:sldId id="456" r:id="rId18"/>
    <p:sldId id="454" r:id="rId19"/>
    <p:sldId id="459" r:id="rId20"/>
    <p:sldId id="460" r:id="rId21"/>
    <p:sldId id="458" r:id="rId22"/>
    <p:sldId id="461" r:id="rId23"/>
    <p:sldId id="462" r:id="rId24"/>
    <p:sldId id="463" r:id="rId25"/>
    <p:sldId id="444" r:id="rId26"/>
  </p:sldIdLst>
  <p:sldSz cx="12195175" cy="6859588"/>
  <p:notesSz cx="7315200" cy="9601200"/>
  <p:defaultTextStyle>
    <a:defPPr>
      <a:defRPr lang="ms-MY"/>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F0F0F0"/>
    <a:srgbClr val="E6E6E6"/>
    <a:srgbClr val="E9484B"/>
    <a:srgbClr val="2CB299"/>
    <a:srgbClr val="E98E08"/>
    <a:srgbClr val="F7980D"/>
    <a:srgbClr val="3AB09F"/>
    <a:srgbClr val="5AC4EE"/>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462" autoAdjust="0"/>
  </p:normalViewPr>
  <p:slideViewPr>
    <p:cSldViewPr showGuides="1">
      <p:cViewPr varScale="1">
        <p:scale>
          <a:sx n="151" d="100"/>
          <a:sy n="151" d="100"/>
        </p:scale>
        <p:origin x="560" y="72"/>
      </p:cViewPr>
      <p:guideLst>
        <p:guide orient="horz" pos="2160"/>
        <p:guide pos="3841"/>
      </p:guideLst>
    </p:cSldViewPr>
  </p:slideViewPr>
  <p:notesTextViewPr>
    <p:cViewPr>
      <p:scale>
        <a:sx n="1" d="1"/>
        <a:sy n="1" d="1"/>
      </p:scale>
      <p:origin x="0" y="0"/>
    </p:cViewPr>
  </p:notesTextViewPr>
  <p:notesViewPr>
    <p:cSldViewPr showGuides="1">
      <p:cViewPr varScale="1">
        <p:scale>
          <a:sx n="85" d="100"/>
          <a:sy n="85" d="100"/>
        </p:scale>
        <p:origin x="-3834" y="-96"/>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E39A80-D6B7-4E26-B22E-327D37299CB1}"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F4DCAFF9-3CD8-4192-92EC-2050EBC96D81}">
      <dgm:prSet phldrT="[Text]"/>
      <dgm:spPr>
        <a:noFill/>
      </dgm:spPr>
      <dgm:t>
        <a:bodyPr/>
        <a:lstStyle/>
        <a:p>
          <a:endParaRPr lang="en-US"/>
        </a:p>
      </dgm:t>
    </dgm:pt>
    <dgm:pt modelId="{896C2910-71E4-4E18-81DA-428510306E45}" type="parTrans" cxnId="{2A678D74-5D28-4772-9694-380BDCB05326}">
      <dgm:prSet/>
      <dgm:spPr/>
      <dgm:t>
        <a:bodyPr/>
        <a:lstStyle/>
        <a:p>
          <a:endParaRPr lang="en-US"/>
        </a:p>
      </dgm:t>
    </dgm:pt>
    <dgm:pt modelId="{5670A9B4-EF79-4194-B2F8-D0D0B5D9F166}" type="sibTrans" cxnId="{2A678D74-5D28-4772-9694-380BDCB05326}">
      <dgm:prSet/>
      <dgm:spPr/>
      <dgm:t>
        <a:bodyPr/>
        <a:lstStyle/>
        <a:p>
          <a:endParaRPr lang="en-US"/>
        </a:p>
      </dgm:t>
    </dgm:pt>
    <dgm:pt modelId="{BDA71D6A-C3D1-411E-9EAC-6386FFEE52C2}" type="pres">
      <dgm:prSet presAssocID="{B3E39A80-D6B7-4E26-B22E-327D37299CB1}" presName="Name0" presStyleCnt="0">
        <dgm:presLayoutVars>
          <dgm:dir/>
          <dgm:resizeHandles val="exact"/>
        </dgm:presLayoutVars>
      </dgm:prSet>
      <dgm:spPr/>
    </dgm:pt>
    <dgm:pt modelId="{0B2273E3-B9E3-4A02-93CF-275511BE0699}" type="pres">
      <dgm:prSet presAssocID="{F4DCAFF9-3CD8-4192-92EC-2050EBC96D81}" presName="composite" presStyleCnt="0"/>
      <dgm:spPr/>
    </dgm:pt>
    <dgm:pt modelId="{367DAC4B-08E7-4BA7-A970-D0115453FB5A}" type="pres">
      <dgm:prSet presAssocID="{F4DCAFF9-3CD8-4192-92EC-2050EBC96D81}" presName="rect1" presStyleLbl="bgShp" presStyleIdx="0" presStyleCnt="1" custScaleX="4539308" custScaleY="2978909" custLinFactX="-69395" custLinFactY="-200000" custLinFactNeighborX="-100000" custLinFactNeighborY="-238424"/>
      <dgm:spPr>
        <a:prstGeom prst="rect">
          <a:avLst/>
        </a:prstGeom>
        <a:blipFill>
          <a:blip xmlns:r="http://schemas.openxmlformats.org/officeDocument/2006/relationships" r:embed="rId1"/>
          <a:srcRect/>
          <a:stretch>
            <a:fillRect t="-65000" b="-65000"/>
          </a:stretch>
        </a:blipFill>
        <a:ln w="28575">
          <a:noFill/>
        </a:ln>
        <a:effectLst/>
      </dgm:spPr>
    </dgm:pt>
    <dgm:pt modelId="{7AC81859-B11C-4EE9-8379-B9AF70890D88}" type="pres">
      <dgm:prSet presAssocID="{F4DCAFF9-3CD8-4192-92EC-2050EBC96D81}" presName="rect2" presStyleLbl="trBgShp" presStyleIdx="0" presStyleCnt="1">
        <dgm:presLayoutVars>
          <dgm:bulletEnabled val="1"/>
        </dgm:presLayoutVars>
      </dgm:prSet>
      <dgm:spPr/>
    </dgm:pt>
  </dgm:ptLst>
  <dgm:cxnLst>
    <dgm:cxn modelId="{37EFA73C-40C1-4C45-9716-9A5AABCFA3B5}" type="presOf" srcId="{F4DCAFF9-3CD8-4192-92EC-2050EBC96D81}" destId="{7AC81859-B11C-4EE9-8379-B9AF70890D88}" srcOrd="0" destOrd="0" presId="urn:microsoft.com/office/officeart/2008/layout/BendingPictureSemiTransparentText"/>
    <dgm:cxn modelId="{2A678D74-5D28-4772-9694-380BDCB05326}" srcId="{B3E39A80-D6B7-4E26-B22E-327D37299CB1}" destId="{F4DCAFF9-3CD8-4192-92EC-2050EBC96D81}" srcOrd="0" destOrd="0" parTransId="{896C2910-71E4-4E18-81DA-428510306E45}" sibTransId="{5670A9B4-EF79-4194-B2F8-D0D0B5D9F166}"/>
    <dgm:cxn modelId="{6EEA5397-A4F9-4678-82DA-42A14D57AB63}" type="presOf" srcId="{B3E39A80-D6B7-4E26-B22E-327D37299CB1}" destId="{BDA71D6A-C3D1-411E-9EAC-6386FFEE52C2}" srcOrd="0" destOrd="0" presId="urn:microsoft.com/office/officeart/2008/layout/BendingPictureSemiTransparentText"/>
    <dgm:cxn modelId="{E09B5DD1-D0ED-4A3C-A1CD-83AEA1ADEABB}" type="presParOf" srcId="{BDA71D6A-C3D1-411E-9EAC-6386FFEE52C2}" destId="{0B2273E3-B9E3-4A02-93CF-275511BE0699}" srcOrd="0" destOrd="0" presId="urn:microsoft.com/office/officeart/2008/layout/BendingPictureSemiTransparentText"/>
    <dgm:cxn modelId="{B63E97F6-47E0-4EE5-BE84-D24EEC75F7C6}" type="presParOf" srcId="{0B2273E3-B9E3-4A02-93CF-275511BE0699}" destId="{367DAC4B-08E7-4BA7-A970-D0115453FB5A}" srcOrd="0" destOrd="0" presId="urn:microsoft.com/office/officeart/2008/layout/BendingPictureSemiTransparentText"/>
    <dgm:cxn modelId="{53CE4E56-9DE3-40F9-9F19-D7611A2E9279}" type="presParOf" srcId="{0B2273E3-B9E3-4A02-93CF-275511BE0699}" destId="{7AC81859-B11C-4EE9-8379-B9AF70890D88}" srcOrd="1" destOrd="0" presId="urn:microsoft.com/office/officeart/2008/layout/BendingPictureSemiTransparentText"/>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DAC4B-08E7-4BA7-A970-D0115453FB5A}">
      <dsp:nvSpPr>
        <dsp:cNvPr id="0" name=""/>
        <dsp:cNvSpPr/>
      </dsp:nvSpPr>
      <dsp:spPr>
        <a:xfrm>
          <a:off x="0" y="0"/>
          <a:ext cx="12195219" cy="6859587"/>
        </a:xfrm>
        <a:prstGeom prst="rect">
          <a:avLst/>
        </a:prstGeom>
        <a:blipFill>
          <a:blip xmlns:r="http://schemas.openxmlformats.org/officeDocument/2006/relationships" r:embed="rId1"/>
          <a:srcRect/>
          <a:stretch>
            <a:fillRect t="-65000" b="-65000"/>
          </a:stretch>
        </a:blipFill>
        <a:ln w="28575">
          <a:noFill/>
        </a:ln>
        <a:effectLst/>
      </dsp:spPr>
      <dsp:style>
        <a:lnRef idx="0">
          <a:scrgbClr r="0" g="0" b="0"/>
        </a:lnRef>
        <a:fillRef idx="1">
          <a:scrgbClr r="0" g="0" b="0"/>
        </a:fillRef>
        <a:effectRef idx="0">
          <a:scrgbClr r="0" g="0" b="0"/>
        </a:effectRef>
        <a:fontRef idx="minor"/>
      </dsp:style>
    </dsp:sp>
    <dsp:sp modelId="{7AC81859-B11C-4EE9-8379-B9AF70890D88}">
      <dsp:nvSpPr>
        <dsp:cNvPr id="0" name=""/>
        <dsp:cNvSpPr/>
      </dsp:nvSpPr>
      <dsp:spPr>
        <a:xfrm>
          <a:off x="5963281" y="3475848"/>
          <a:ext cx="268658" cy="55265"/>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63281" y="3475848"/>
        <a:ext cx="268658" cy="55265"/>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DE7C8002-C0C5-4EE2-BE13-7BCE1F3CD4BA}" type="datetimeFigureOut">
              <a:rPr lang="en-US" smtClean="0"/>
              <a:t>4/27/2023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C833A9FA-AD9B-44C8-A87F-A5B12FF2125E}" type="slidenum">
              <a:rPr lang="en-US" smtClean="0"/>
              <a:t>‹#›</a:t>
            </a:fld>
            <a:endParaRPr lang="en-US"/>
          </a:p>
        </p:txBody>
      </p:sp>
    </p:spTree>
    <p:extLst>
      <p:ext uri="{BB962C8B-B14F-4D97-AF65-F5344CB8AC3E}">
        <p14:creationId xmlns:p14="http://schemas.microsoft.com/office/powerpoint/2010/main" val="1754345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ms-MY"/>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99CD2380-E258-4037-BFCA-402EA7EBC9DE}" type="datetimeFigureOut">
              <a:rPr lang="ms-MY" smtClean="0"/>
              <a:t>27/04/2023</a:t>
            </a:fld>
            <a:endParaRPr lang="ms-MY"/>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3" tIns="48327" rIns="96653" bIns="48327" rtlCol="0" anchor="ctr"/>
          <a:lstStyle/>
          <a:p>
            <a:endParaRPr lang="ms-MY"/>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ms-MY"/>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7D69EF49-5B54-4C78-AD5B-7FF2C2B876DD}" type="slidenum">
              <a:rPr lang="ms-MY" smtClean="0"/>
              <a:t>‹#›</a:t>
            </a:fld>
            <a:endParaRPr lang="ms-MY"/>
          </a:p>
        </p:txBody>
      </p:sp>
    </p:spTree>
    <p:extLst>
      <p:ext uri="{BB962C8B-B14F-4D97-AF65-F5344CB8AC3E}">
        <p14:creationId xmlns:p14="http://schemas.microsoft.com/office/powerpoint/2010/main" val="2956021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23275" y="5013970"/>
            <a:ext cx="3771900" cy="2914650"/>
          </a:xfrm>
          <a:prstGeom prst="rect">
            <a:avLst/>
          </a:prstGeom>
        </p:spPr>
      </p:pic>
    </p:spTree>
    <p:extLst>
      <p:ext uri="{BB962C8B-B14F-4D97-AF65-F5344CB8AC3E}">
        <p14:creationId xmlns:p14="http://schemas.microsoft.com/office/powerpoint/2010/main" val="4176358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ext Placeholder 2"/>
          <p:cNvSpPr>
            <a:spLocks noGrp="1"/>
          </p:cNvSpPr>
          <p:nvPr>
            <p:ph type="body" sz="quarter" idx="10" hasCustomPrompt="1"/>
          </p:nvPr>
        </p:nvSpPr>
        <p:spPr>
          <a:xfrm>
            <a:off x="2276732" y="549275"/>
            <a:ext cx="7641713" cy="864295"/>
          </a:xfrm>
        </p:spPr>
        <p:txBody>
          <a:bodyPr>
            <a:normAutofit/>
          </a:bodyPr>
          <a:lstStyle>
            <a:lvl1pPr marL="0" indent="0" algn="ctr">
              <a:lnSpc>
                <a:spcPct val="60000"/>
              </a:lnSpc>
              <a:buFontTx/>
              <a:buNone/>
              <a:defRPr sz="3600" b="1" spc="-150" baseline="0">
                <a:solidFill>
                  <a:schemeClr val="tx1">
                    <a:lumMod val="85000"/>
                    <a:lumOff val="15000"/>
                  </a:schemeClr>
                </a:solidFill>
                <a:latin typeface="Liberation Sans" pitchFamily="34" charset="0"/>
              </a:defRPr>
            </a:lvl1pPr>
          </a:lstStyle>
          <a:p>
            <a:pPr lvl="0"/>
            <a:r>
              <a:rPr lang="en-US" dirty="0"/>
              <a:t>Your Deserved The Best.</a:t>
            </a:r>
          </a:p>
          <a:p>
            <a:pPr lvl="0"/>
            <a:r>
              <a:rPr lang="en-US" dirty="0"/>
              <a:t>Welcome to a new level of Loyalty</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23275" y="5013970"/>
            <a:ext cx="3771900" cy="2914650"/>
          </a:xfrm>
          <a:prstGeom prst="rect">
            <a:avLst/>
          </a:prstGeom>
        </p:spPr>
      </p:pic>
    </p:spTree>
    <p:extLst>
      <p:ext uri="{BB962C8B-B14F-4D97-AF65-F5344CB8AC3E}">
        <p14:creationId xmlns:p14="http://schemas.microsoft.com/office/powerpoint/2010/main" val="142641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2">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1" decel="100000" fill="hold" nodeType="withEffect">
                  <p:stCondLst>
                    <p:cond delay="0"/>
                  </p:stCondLst>
                  <p:childTnLst>
                    <p:set>
                      <p:cBhvr>
                        <p:cTn dur="1" fill="hold">
                          <p:stCondLst>
                            <p:cond delay="0"/>
                          </p:stCondLst>
                        </p:cTn>
                        <p:tgtEl>
                          <p:spTgt spid="2"/>
                        </p:tgtEl>
                        <p:attrNameLst>
                          <p:attrName>style.visibility</p:attrName>
                        </p:attrNameLst>
                      </p:cBhvr>
                      <p:to>
                        <p:strVal val="visible"/>
                      </p:to>
                    </p:set>
                    <p:anim calcmode="lin" valueType="num">
                      <p:cBhvr additive="base">
                        <p:cTn dur="750" fill="hold"/>
                        <p:tgtEl>
                          <p:spTgt spid="2"/>
                        </p:tgtEl>
                        <p:attrNameLst>
                          <p:attrName>ppt_x</p:attrName>
                        </p:attrNameLst>
                      </p:cBhvr>
                      <p:tavLst>
                        <p:tav tm="0">
                          <p:val>
                            <p:strVal val="#ppt_x"/>
                          </p:val>
                        </p:tav>
                        <p:tav tm="100000">
                          <p:val>
                            <p:strVal val="#ppt_x"/>
                          </p:val>
                        </p:tav>
                      </p:tavLst>
                    </p:anim>
                    <p:anim calcmode="lin" valueType="num">
                      <p:cBhvr additive="base">
                        <p:cTn dur="750" fill="hold"/>
                        <p:tgtEl>
                          <p:spTgt spid="2"/>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Parallelogram 2"/>
          <p:cNvSpPr/>
          <p:nvPr userDrawn="1"/>
        </p:nvSpPr>
        <p:spPr>
          <a:xfrm>
            <a:off x="3325291" y="2357807"/>
            <a:ext cx="4996046" cy="2142386"/>
          </a:xfrm>
          <a:prstGeom prst="parallelogram">
            <a:avLst/>
          </a:prstGeom>
          <a:solidFill>
            <a:srgbClr val="FFC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p:cNvSpPr/>
          <p:nvPr userDrawn="1"/>
        </p:nvSpPr>
        <p:spPr>
          <a:xfrm>
            <a:off x="3624844" y="2214585"/>
            <a:ext cx="4996046" cy="2142386"/>
          </a:xfrm>
          <a:prstGeom prst="parallelogram">
            <a:avLst/>
          </a:prstGeom>
          <a:solidFill>
            <a:srgbClr val="FFC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Data 4"/>
          <p:cNvSpPr/>
          <p:nvPr userDrawn="1"/>
        </p:nvSpPr>
        <p:spPr>
          <a:xfrm>
            <a:off x="2924764" y="3924923"/>
            <a:ext cx="1481784" cy="864096"/>
          </a:xfrm>
          <a:prstGeom prst="flowChartInputOutpu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Data 5"/>
          <p:cNvSpPr/>
          <p:nvPr userDrawn="1"/>
        </p:nvSpPr>
        <p:spPr>
          <a:xfrm>
            <a:off x="2569195" y="4531102"/>
            <a:ext cx="821938" cy="397818"/>
          </a:xfrm>
          <a:prstGeom prst="flowChartInputOutpu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Data 6"/>
          <p:cNvSpPr/>
          <p:nvPr userDrawn="1"/>
        </p:nvSpPr>
        <p:spPr>
          <a:xfrm>
            <a:off x="8185819" y="2032018"/>
            <a:ext cx="792088" cy="524698"/>
          </a:xfrm>
          <a:prstGeom prst="flowChartInputOutput">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4441403" y="3573810"/>
            <a:ext cx="3312368"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a:xfrm>
            <a:off x="4264655" y="2647262"/>
            <a:ext cx="3665862" cy="891028"/>
          </a:xfrm>
        </p:spPr>
        <p:txBody>
          <a:bodyPr>
            <a:noAutofit/>
          </a:bodyPr>
          <a:lstStyle>
            <a:lvl1pPr marL="0" indent="0" algn="ctr">
              <a:buFontTx/>
              <a:buNone/>
              <a:defRPr sz="6000" b="1" spc="-150" baseline="0">
                <a:solidFill>
                  <a:schemeClr val="tx1">
                    <a:lumMod val="85000"/>
                    <a:lumOff val="15000"/>
                  </a:schemeClr>
                </a:solidFill>
                <a:latin typeface="Liberation Sans" pitchFamily="34" charset="0"/>
              </a:defRPr>
            </a:lvl1pPr>
          </a:lstStyle>
          <a:p>
            <a:pPr lvl="0"/>
            <a:r>
              <a:rPr lang="en-US" dirty="0"/>
              <a:t>About Us</a:t>
            </a:r>
          </a:p>
        </p:txBody>
      </p:sp>
      <p:sp>
        <p:nvSpPr>
          <p:cNvPr id="13" name="Text Placeholder 11"/>
          <p:cNvSpPr>
            <a:spLocks noGrp="1"/>
          </p:cNvSpPr>
          <p:nvPr>
            <p:ph type="body" sz="quarter" idx="11" hasCustomPrompt="1"/>
          </p:nvPr>
        </p:nvSpPr>
        <p:spPr>
          <a:xfrm>
            <a:off x="4264655" y="3573810"/>
            <a:ext cx="3665862" cy="377883"/>
          </a:xfrm>
        </p:spPr>
        <p:txBody>
          <a:bodyPr>
            <a:noAutofit/>
          </a:bodyPr>
          <a:lstStyle>
            <a:lvl1pPr marL="0" indent="0" algn="ctr">
              <a:buFontTx/>
              <a:buNone/>
              <a:defRPr sz="1600" b="1" spc="0" baseline="0">
                <a:solidFill>
                  <a:schemeClr val="tx1">
                    <a:lumMod val="85000"/>
                    <a:lumOff val="15000"/>
                  </a:schemeClr>
                </a:solidFill>
                <a:latin typeface="Raleway" pitchFamily="34" charset="0"/>
              </a:defRPr>
            </a:lvl1pPr>
          </a:lstStyle>
          <a:p>
            <a:pPr>
              <a:lnSpc>
                <a:spcPct val="80000"/>
              </a:lnSpc>
            </a:pPr>
            <a:r>
              <a:rPr lang="en-US" sz="1600" kern="3000" dirty="0">
                <a:solidFill>
                  <a:schemeClr val="tx1">
                    <a:lumMod val="85000"/>
                    <a:lumOff val="15000"/>
                  </a:schemeClr>
                </a:solidFill>
                <a:latin typeface="Raleway" pitchFamily="34" charset="0"/>
                <a:ea typeface="Segoe UI" pitchFamily="34" charset="0"/>
                <a:cs typeface="Segoe UI" pitchFamily="34" charset="0"/>
              </a:rPr>
              <a:t>DETAIL ABOUT OUR COMPANY.</a:t>
            </a:r>
          </a:p>
        </p:txBody>
      </p:sp>
      <p:sp>
        <p:nvSpPr>
          <p:cNvPr id="11" name="Flowchart: Data 10"/>
          <p:cNvSpPr/>
          <p:nvPr userDrawn="1"/>
        </p:nvSpPr>
        <p:spPr>
          <a:xfrm>
            <a:off x="8779885" y="2095457"/>
            <a:ext cx="396044" cy="262349"/>
          </a:xfrm>
          <a:prstGeom prst="flowChartInputOutput">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23275" y="5013970"/>
            <a:ext cx="3771900" cy="2914650"/>
          </a:xfrm>
          <a:prstGeom prst="rect">
            <a:avLst/>
          </a:prstGeom>
        </p:spPr>
      </p:pic>
    </p:spTree>
    <p:extLst>
      <p:ext uri="{BB962C8B-B14F-4D97-AF65-F5344CB8AC3E}">
        <p14:creationId xmlns:p14="http://schemas.microsoft.com/office/powerpoint/2010/main" val="324391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3" decel="100000" fill="hold" grpId="0"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2" decel="100000" fill="hold" grpId="0" nodeType="withEffect">
                                  <p:stCondLst>
                                    <p:cond delay="7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10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0-#ppt_w/2"/>
                                          </p:val>
                                        </p:tav>
                                        <p:tav tm="100000">
                                          <p:val>
                                            <p:strVal val="#ppt_x"/>
                                          </p:val>
                                        </p:tav>
                                      </p:tavLst>
                                    </p:anim>
                                    <p:anim calcmode="lin" valueType="num">
                                      <p:cBhvr additive="base">
                                        <p:cTn id="20" dur="75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3" decel="100000" fill="hold" grpId="0" nodeType="withEffect">
                                  <p:stCondLst>
                                    <p:cond delay="75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1+#ppt_w/2"/>
                                          </p:val>
                                        </p:tav>
                                        <p:tav tm="100000">
                                          <p:val>
                                            <p:strVal val="#ppt_x"/>
                                          </p:val>
                                        </p:tav>
                                      </p:tavLst>
                                    </p:anim>
                                    <p:anim calcmode="lin" valueType="num">
                                      <p:cBhvr additive="base">
                                        <p:cTn id="24" dur="750" fill="hold"/>
                                        <p:tgtEl>
                                          <p:spTgt spid="7"/>
                                        </p:tgtEl>
                                        <p:attrNameLst>
                                          <p:attrName>ppt_y</p:attrName>
                                        </p:attrNameLst>
                                      </p:cBhvr>
                                      <p:tavLst>
                                        <p:tav tm="0">
                                          <p:val>
                                            <p:strVal val="0-#ppt_h/2"/>
                                          </p:val>
                                        </p:tav>
                                        <p:tav tm="100000">
                                          <p:val>
                                            <p:strVal val="#ppt_y"/>
                                          </p:val>
                                        </p:tav>
                                      </p:tavLst>
                                    </p:anim>
                                  </p:childTnLst>
                                </p:cTn>
                              </p:par>
                              <p:par>
                                <p:cTn id="25" presetID="2" presetClass="entr" presetSubtype="3" decel="100000" fill="hold" grpId="0" nodeType="withEffect">
                                  <p:stCondLst>
                                    <p:cond delay="10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0-#ppt_h/2"/>
                                          </p:val>
                                        </p:tav>
                                        <p:tav tm="100000">
                                          <p:val>
                                            <p:strVal val="#ppt_y"/>
                                          </p:val>
                                        </p:tav>
                                      </p:tavLst>
                                    </p:anim>
                                  </p:childTnLst>
                                </p:cTn>
                              </p:par>
                              <p:par>
                                <p:cTn id="29" presetID="10" presetClass="entr" presetSubtype="0" fill="hold" grpId="0" nodeType="withEffect">
                                  <p:stCondLst>
                                    <p:cond delay="125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fade">
                                      <p:cBhvr>
                                        <p:cTn id="31" dur="750"/>
                                        <p:tgtEl>
                                          <p:spTgt spid="12">
                                            <p:txEl>
                                              <p:pRg st="0" end="0"/>
                                            </p:txEl>
                                          </p:spTgt>
                                        </p:tgtEl>
                                      </p:cBhvr>
                                    </p:animEffect>
                                  </p:childTnLst>
                                </p:cTn>
                              </p:par>
                              <p:par>
                                <p:cTn id="32" presetID="10" presetClass="entr" presetSubtype="0" fill="hold" nodeType="withEffect">
                                  <p:stCondLst>
                                    <p:cond delay="150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750"/>
                                        <p:tgtEl>
                                          <p:spTgt spid="10"/>
                                        </p:tgtEl>
                                      </p:cBhvr>
                                    </p:animEffect>
                                  </p:childTnLst>
                                </p:cTn>
                              </p:par>
                              <p:par>
                                <p:cTn id="35" presetID="10" presetClass="entr" presetSubtype="0" fill="hold" grpId="0" nodeType="withEffect">
                                  <p:stCondLst>
                                    <p:cond delay="175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fade">
                                      <p:cBhvr>
                                        <p:cTn id="37" dur="75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2" grpId="0" build="p">
        <p:tmplLst>
          <p:tmpl lvl="1">
            <p:tnLst>
              <p:par>
                <p:cTn presetID="10" presetClass="entr" presetSubtype="0" fill="hold" nodeType="withEffect">
                  <p:stCondLst>
                    <p:cond delay="125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P spid="13" grpId="0" build="p">
        <p:tmplLst>
          <p:tmpl lvl="1">
            <p:tnLst>
              <p:par>
                <p:cTn presetID="10" presetClass="entr" presetSubtype="0" fill="hold" nodeType="withEffect">
                  <p:stCondLst>
                    <p:cond delay="1750"/>
                  </p:stCondLst>
                  <p:childTnLst>
                    <p:set>
                      <p:cBhvr>
                        <p:cTn dur="1" fill="hold">
                          <p:stCondLst>
                            <p:cond delay="0"/>
                          </p:stCondLst>
                        </p:cTn>
                        <p:tgtEl>
                          <p:spTgt spid="13"/>
                        </p:tgtEl>
                        <p:attrNameLst>
                          <p:attrName>style.visibility</p:attrName>
                        </p:attrNameLst>
                      </p:cBhvr>
                      <p:to>
                        <p:strVal val="visible"/>
                      </p:to>
                    </p:set>
                    <p:animEffect transition="in" filter="fade">
                      <p:cBhvr>
                        <p:cTn dur="750"/>
                        <p:tgtEl>
                          <p:spTgt spid="13"/>
                        </p:tgtEl>
                      </p:cBhvr>
                    </p:animEffect>
                  </p:childTnLst>
                </p:cTn>
              </p:par>
            </p:tnLst>
          </p:tmpl>
        </p:tmplLst>
      </p:bldP>
      <p:bldP spid="11"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HOWREEL">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Media Placeholder 1"/>
          <p:cNvSpPr>
            <a:spLocks noGrp="1"/>
          </p:cNvSpPr>
          <p:nvPr>
            <p:ph type="media" sz="quarter" idx="13"/>
          </p:nvPr>
        </p:nvSpPr>
        <p:spPr>
          <a:xfrm>
            <a:off x="1303916" y="1053530"/>
            <a:ext cx="9587344" cy="5427662"/>
          </a:xfrm>
        </p:spPr>
      </p:sp>
      <p:sp>
        <p:nvSpPr>
          <p:cNvPr id="3" name="Text Placeholder 2"/>
          <p:cNvSpPr>
            <a:spLocks noGrp="1"/>
          </p:cNvSpPr>
          <p:nvPr>
            <p:ph type="body" sz="quarter" idx="10" hasCustomPrompt="1"/>
          </p:nvPr>
        </p:nvSpPr>
        <p:spPr>
          <a:xfrm>
            <a:off x="2276732" y="549275"/>
            <a:ext cx="7641713" cy="864295"/>
          </a:xfrm>
        </p:spPr>
        <p:txBody>
          <a:bodyPr>
            <a:normAutofit/>
          </a:bodyPr>
          <a:lstStyle>
            <a:lvl1pPr marL="0" indent="0" algn="ctr">
              <a:lnSpc>
                <a:spcPct val="60000"/>
              </a:lnSpc>
              <a:buFontTx/>
              <a:buNone/>
              <a:defRPr sz="3600" b="1" spc="-150" baseline="0">
                <a:solidFill>
                  <a:schemeClr val="bg1"/>
                </a:solidFill>
                <a:latin typeface="Liberation Sans" pitchFamily="34" charset="0"/>
              </a:defRPr>
            </a:lvl1pPr>
          </a:lstStyle>
          <a:p>
            <a:pPr lvl="0"/>
            <a:r>
              <a:rPr lang="en-US" dirty="0"/>
              <a:t>Show Reel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1963" y="5518026"/>
            <a:ext cx="2280911" cy="1762522"/>
          </a:xfrm>
          <a:prstGeom prst="rect">
            <a:avLst/>
          </a:prstGeom>
        </p:spPr>
      </p:pic>
    </p:spTree>
    <p:extLst>
      <p:ext uri="{BB962C8B-B14F-4D97-AF65-F5344CB8AC3E}">
        <p14:creationId xmlns:p14="http://schemas.microsoft.com/office/powerpoint/2010/main" val="45326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1"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0-#ppt_h/2"/>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759" y="274701"/>
            <a:ext cx="10975658" cy="1143265"/>
          </a:xfrm>
          <a:prstGeom prst="rect">
            <a:avLst/>
          </a:prstGeom>
        </p:spPr>
        <p:txBody>
          <a:bodyPr vert="horz" lIns="121944" tIns="60972" rIns="121944" bIns="60972"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609759" y="1600572"/>
            <a:ext cx="10975658" cy="4527011"/>
          </a:xfrm>
          <a:prstGeom prst="rect">
            <a:avLst/>
          </a:prstGeom>
        </p:spPr>
        <p:txBody>
          <a:bodyPr vert="horz" lIns="121944" tIns="60972" rIns="121944" bIns="609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609759" y="6357822"/>
            <a:ext cx="2845541" cy="365210"/>
          </a:xfrm>
          <a:prstGeom prst="rect">
            <a:avLst/>
          </a:prstGeom>
        </p:spPr>
        <p:txBody>
          <a:bodyPr vert="horz" lIns="121944" tIns="60972" rIns="121944" bIns="60972" rtlCol="0" anchor="ctr"/>
          <a:lstStyle>
            <a:lvl1pPr algn="l">
              <a:defRPr sz="1600">
                <a:solidFill>
                  <a:schemeClr val="tx1">
                    <a:tint val="75000"/>
                  </a:schemeClr>
                </a:solidFill>
              </a:defRPr>
            </a:lvl1pPr>
          </a:lstStyle>
          <a:p>
            <a:fld id="{20337AEA-25B3-4408-B093-6DDA4600CD91}" type="datetimeFigureOut">
              <a:rPr lang="ms-MY" smtClean="0"/>
              <a:t>27/04/2023</a:t>
            </a:fld>
            <a:endParaRPr lang="ms-MY"/>
          </a:p>
        </p:txBody>
      </p:sp>
      <p:sp>
        <p:nvSpPr>
          <p:cNvPr id="5" name="Footer Placeholder 4"/>
          <p:cNvSpPr>
            <a:spLocks noGrp="1"/>
          </p:cNvSpPr>
          <p:nvPr>
            <p:ph type="ftr" sz="quarter" idx="3"/>
          </p:nvPr>
        </p:nvSpPr>
        <p:spPr>
          <a:xfrm>
            <a:off x="4166685" y="6357822"/>
            <a:ext cx="3861805" cy="365210"/>
          </a:xfrm>
          <a:prstGeom prst="rect">
            <a:avLst/>
          </a:prstGeom>
        </p:spPr>
        <p:txBody>
          <a:bodyPr vert="horz" lIns="121944" tIns="60972" rIns="121944" bIns="60972" rtlCol="0" anchor="ctr"/>
          <a:lstStyle>
            <a:lvl1pPr algn="ctr">
              <a:defRPr sz="16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8739875" y="6357822"/>
            <a:ext cx="2845541" cy="365210"/>
          </a:xfrm>
          <a:prstGeom prst="rect">
            <a:avLst/>
          </a:prstGeom>
        </p:spPr>
        <p:txBody>
          <a:bodyPr vert="horz" lIns="121944" tIns="60972" rIns="121944" bIns="60972" rtlCol="0" anchor="ctr"/>
          <a:lstStyle>
            <a:lvl1pPr algn="r">
              <a:defRPr sz="1600">
                <a:solidFill>
                  <a:schemeClr val="tx1">
                    <a:tint val="75000"/>
                  </a:schemeClr>
                </a:solidFill>
              </a:defRPr>
            </a:lvl1pPr>
          </a:lstStyle>
          <a:p>
            <a:fld id="{563D9F6E-FF3A-42BE-A0D3-BF3E5ED04CA3}" type="slidenum">
              <a:rPr lang="ms-MY" smtClean="0"/>
              <a:t>‹#›</a:t>
            </a:fld>
            <a:endParaRPr lang="ms-MY"/>
          </a:p>
        </p:txBody>
      </p:sp>
    </p:spTree>
    <p:extLst>
      <p:ext uri="{BB962C8B-B14F-4D97-AF65-F5344CB8AC3E}">
        <p14:creationId xmlns:p14="http://schemas.microsoft.com/office/powerpoint/2010/main" val="1501993602"/>
      </p:ext>
    </p:extLst>
  </p:cSld>
  <p:clrMap bg1="lt1" tx1="dk1" bg2="lt2" tx2="dk2" accent1="accent1" accent2="accent2" accent3="accent3" accent4="accent4" accent5="accent5" accent6="accent6" hlink="hlink" folHlink="folHlink"/>
  <p:sldLayoutIdLst>
    <p:sldLayoutId id="2147483651" r:id="rId1"/>
    <p:sldLayoutId id="2147483659" r:id="rId2"/>
    <p:sldLayoutId id="2147483658" r:id="rId3"/>
    <p:sldLayoutId id="2147483657" r:id="rId4"/>
  </p:sldLayoutIdLst>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ms-MY"/>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61374110"/>
              </p:ext>
            </p:extLst>
          </p:nvPr>
        </p:nvGraphicFramePr>
        <p:xfrm>
          <a:off x="-47" y="0"/>
          <a:ext cx="12195221" cy="6859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3" name="Rectangle 52"/>
          <p:cNvSpPr/>
          <p:nvPr/>
        </p:nvSpPr>
        <p:spPr>
          <a:xfrm rot="1524663">
            <a:off x="4580551" y="-1355212"/>
            <a:ext cx="3675819" cy="9532087"/>
          </a:xfrm>
          <a:prstGeom prst="rect">
            <a:avLst/>
          </a:prstGeom>
          <a:solidFill>
            <a:srgbClr val="FFC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909393" y="976035"/>
            <a:ext cx="10257021" cy="3046988"/>
          </a:xfrm>
          <a:prstGeom prst="rect">
            <a:avLst/>
          </a:prstGeom>
          <a:noFill/>
        </p:spPr>
        <p:txBody>
          <a:bodyPr wrap="square" rtlCol="0">
            <a:spAutoFit/>
          </a:bodyPr>
          <a:lstStyle/>
          <a:p>
            <a:pPr algn="ctr"/>
            <a:r>
              <a:rPr lang="en-US" sz="9600" b="1" spc="-300" dirty="0">
                <a:latin typeface="Novecento wide Book" pitchFamily="50" charset="0"/>
              </a:rPr>
              <a:t>Housing Needs Assessment</a:t>
            </a:r>
            <a:endParaRPr lang="en-US" sz="7200" b="1" spc="-300" dirty="0">
              <a:latin typeface="Novecento wide Book" pitchFamily="50" charset="0"/>
            </a:endParaRPr>
          </a:p>
        </p:txBody>
      </p:sp>
      <p:sp>
        <p:nvSpPr>
          <p:cNvPr id="55" name="TextBox 54"/>
          <p:cNvSpPr txBox="1"/>
          <p:nvPr/>
        </p:nvSpPr>
        <p:spPr>
          <a:xfrm>
            <a:off x="3607610" y="3811320"/>
            <a:ext cx="4968285" cy="584775"/>
          </a:xfrm>
          <a:prstGeom prst="rect">
            <a:avLst/>
          </a:prstGeom>
          <a:noFill/>
        </p:spPr>
        <p:txBody>
          <a:bodyPr wrap="square" rtlCol="0">
            <a:spAutoFit/>
          </a:bodyPr>
          <a:lstStyle/>
          <a:p>
            <a:pPr algn="ctr" fontAlgn="base"/>
            <a:r>
              <a:rPr lang="en-US" sz="1600" dirty="0">
                <a:latin typeface="Raleway" pitchFamily="34" charset="0"/>
              </a:rPr>
              <a:t>Housing and Infrastructure</a:t>
            </a:r>
          </a:p>
          <a:p>
            <a:pPr algn="ctr" fontAlgn="base"/>
            <a:r>
              <a:rPr lang="en-US" sz="1600" dirty="0">
                <a:latin typeface="Raleway" pitchFamily="34" charset="0"/>
              </a:rPr>
              <a:t>Madison County, Montana </a:t>
            </a:r>
          </a:p>
        </p:txBody>
      </p:sp>
      <p:sp>
        <p:nvSpPr>
          <p:cNvPr id="57" name="Flowchart: Data 56"/>
          <p:cNvSpPr/>
          <p:nvPr/>
        </p:nvSpPr>
        <p:spPr>
          <a:xfrm>
            <a:off x="8481093" y="659260"/>
            <a:ext cx="1792958" cy="864096"/>
          </a:xfrm>
          <a:prstGeom prst="flowChartInputOutpu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Data 57"/>
          <p:cNvSpPr/>
          <p:nvPr/>
        </p:nvSpPr>
        <p:spPr>
          <a:xfrm>
            <a:off x="8185819" y="1197546"/>
            <a:ext cx="994545" cy="397818"/>
          </a:xfrm>
          <a:prstGeom prst="flowChartInputOutpu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Data 58"/>
          <p:cNvSpPr/>
          <p:nvPr/>
        </p:nvSpPr>
        <p:spPr>
          <a:xfrm>
            <a:off x="8468144" y="-242614"/>
            <a:ext cx="2670003" cy="1152128"/>
          </a:xfrm>
          <a:prstGeom prst="flowChartInputOutpu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Data 59"/>
          <p:cNvSpPr/>
          <p:nvPr/>
        </p:nvSpPr>
        <p:spPr>
          <a:xfrm>
            <a:off x="2137147" y="6022082"/>
            <a:ext cx="2304256" cy="1110510"/>
          </a:xfrm>
          <a:prstGeom prst="flowChartInputOutpu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Data 60"/>
          <p:cNvSpPr/>
          <p:nvPr/>
        </p:nvSpPr>
        <p:spPr>
          <a:xfrm>
            <a:off x="2318089" y="5878066"/>
            <a:ext cx="971186" cy="468052"/>
          </a:xfrm>
          <a:prstGeom prst="flowChartInputOutpu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Data 61"/>
          <p:cNvSpPr/>
          <p:nvPr/>
        </p:nvSpPr>
        <p:spPr>
          <a:xfrm>
            <a:off x="3001243" y="6454130"/>
            <a:ext cx="2029930" cy="978302"/>
          </a:xfrm>
          <a:prstGeom prst="flowChartInputOutpu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132" y="-890686"/>
            <a:ext cx="3771900" cy="2914650"/>
          </a:xfrm>
          <a:prstGeom prst="rect">
            <a:avLst/>
          </a:prstGeom>
        </p:spPr>
      </p:pic>
    </p:spTree>
    <p:extLst>
      <p:ext uri="{BB962C8B-B14F-4D97-AF65-F5344CB8AC3E}">
        <p14:creationId xmlns:p14="http://schemas.microsoft.com/office/powerpoint/2010/main" val="29137148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2" presetClass="entr" presetSubtype="2" decel="10000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750" fill="hold"/>
                                        <p:tgtEl>
                                          <p:spTgt spid="53"/>
                                        </p:tgtEl>
                                        <p:attrNameLst>
                                          <p:attrName>ppt_x</p:attrName>
                                        </p:attrNameLst>
                                      </p:cBhvr>
                                      <p:tavLst>
                                        <p:tav tm="0">
                                          <p:val>
                                            <p:strVal val="1+#ppt_w/2"/>
                                          </p:val>
                                        </p:tav>
                                        <p:tav tm="100000">
                                          <p:val>
                                            <p:strVal val="#ppt_x"/>
                                          </p:val>
                                        </p:tav>
                                      </p:tavLst>
                                    </p:anim>
                                    <p:anim calcmode="lin" valueType="num">
                                      <p:cBhvr additive="base">
                                        <p:cTn id="12" dur="750" fill="hold"/>
                                        <p:tgtEl>
                                          <p:spTgt spid="5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decel="10000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750" fill="hold"/>
                                        <p:tgtEl>
                                          <p:spTgt spid="54"/>
                                        </p:tgtEl>
                                        <p:attrNameLst>
                                          <p:attrName>ppt_x</p:attrName>
                                        </p:attrNameLst>
                                      </p:cBhvr>
                                      <p:tavLst>
                                        <p:tav tm="0">
                                          <p:val>
                                            <p:strVal val="#ppt_x"/>
                                          </p:val>
                                        </p:tav>
                                        <p:tav tm="100000">
                                          <p:val>
                                            <p:strVal val="#ppt_x"/>
                                          </p:val>
                                        </p:tav>
                                      </p:tavLst>
                                    </p:anim>
                                    <p:anim calcmode="lin" valueType="num">
                                      <p:cBhvr additive="base">
                                        <p:cTn id="17" dur="750" fill="hold"/>
                                        <p:tgtEl>
                                          <p:spTgt spid="54"/>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500"/>
                                  </p:stCondLst>
                                  <p:childTnLst>
                                    <p:set>
                                      <p:cBhvr>
                                        <p:cTn id="19" dur="1" fill="hold">
                                          <p:stCondLst>
                                            <p:cond delay="0"/>
                                          </p:stCondLst>
                                        </p:cTn>
                                        <p:tgtEl>
                                          <p:spTgt spid="55"/>
                                        </p:tgtEl>
                                        <p:attrNameLst>
                                          <p:attrName>style.visibility</p:attrName>
                                        </p:attrNameLst>
                                      </p:cBhvr>
                                      <p:to>
                                        <p:strVal val="visible"/>
                                      </p:to>
                                    </p:set>
                                    <p:anim calcmode="lin" valueType="num">
                                      <p:cBhvr additive="base">
                                        <p:cTn id="20" dur="750" fill="hold"/>
                                        <p:tgtEl>
                                          <p:spTgt spid="55"/>
                                        </p:tgtEl>
                                        <p:attrNameLst>
                                          <p:attrName>ppt_x</p:attrName>
                                        </p:attrNameLst>
                                      </p:cBhvr>
                                      <p:tavLst>
                                        <p:tav tm="0">
                                          <p:val>
                                            <p:strVal val="#ppt_x"/>
                                          </p:val>
                                        </p:tav>
                                        <p:tav tm="100000">
                                          <p:val>
                                            <p:strVal val="#ppt_x"/>
                                          </p:val>
                                        </p:tav>
                                      </p:tavLst>
                                    </p:anim>
                                    <p:anim calcmode="lin" valueType="num">
                                      <p:cBhvr additive="base">
                                        <p:cTn id="21" dur="750" fill="hold"/>
                                        <p:tgtEl>
                                          <p:spTgt spid="55"/>
                                        </p:tgtEl>
                                        <p:attrNameLst>
                                          <p:attrName>ppt_y</p:attrName>
                                        </p:attrNameLst>
                                      </p:cBhvr>
                                      <p:tavLst>
                                        <p:tav tm="0">
                                          <p:val>
                                            <p:strVal val="1+#ppt_h/2"/>
                                          </p:val>
                                        </p:tav>
                                        <p:tav tm="100000">
                                          <p:val>
                                            <p:strVal val="#ppt_y"/>
                                          </p:val>
                                        </p:tav>
                                      </p:tavLst>
                                    </p:anim>
                                  </p:childTnLst>
                                </p:cTn>
                              </p:par>
                            </p:childTnLst>
                          </p:cTn>
                        </p:par>
                        <p:par>
                          <p:cTn id="22" fill="hold">
                            <p:stCondLst>
                              <p:cond delay="2750"/>
                            </p:stCondLst>
                            <p:childTnLst>
                              <p:par>
                                <p:cTn id="23" presetID="2" presetClass="entr" presetSubtype="3" decel="100000" fill="hold" grpId="0" nodeType="after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750" fill="hold"/>
                                        <p:tgtEl>
                                          <p:spTgt spid="58"/>
                                        </p:tgtEl>
                                        <p:attrNameLst>
                                          <p:attrName>ppt_x</p:attrName>
                                        </p:attrNameLst>
                                      </p:cBhvr>
                                      <p:tavLst>
                                        <p:tav tm="0">
                                          <p:val>
                                            <p:strVal val="1+#ppt_w/2"/>
                                          </p:val>
                                        </p:tav>
                                        <p:tav tm="100000">
                                          <p:val>
                                            <p:strVal val="#ppt_x"/>
                                          </p:val>
                                        </p:tav>
                                      </p:tavLst>
                                    </p:anim>
                                    <p:anim calcmode="lin" valueType="num">
                                      <p:cBhvr additive="base">
                                        <p:cTn id="26" dur="750" fill="hold"/>
                                        <p:tgtEl>
                                          <p:spTgt spid="58"/>
                                        </p:tgtEl>
                                        <p:attrNameLst>
                                          <p:attrName>ppt_y</p:attrName>
                                        </p:attrNameLst>
                                      </p:cBhvr>
                                      <p:tavLst>
                                        <p:tav tm="0">
                                          <p:val>
                                            <p:strVal val="0-#ppt_h/2"/>
                                          </p:val>
                                        </p:tav>
                                        <p:tav tm="100000">
                                          <p:val>
                                            <p:strVal val="#ppt_y"/>
                                          </p:val>
                                        </p:tav>
                                      </p:tavLst>
                                    </p:anim>
                                  </p:childTnLst>
                                </p:cTn>
                              </p:par>
                              <p:par>
                                <p:cTn id="27" presetID="2" presetClass="entr" presetSubtype="3" decel="100000" fill="hold" grpId="0" nodeType="withEffect">
                                  <p:stCondLst>
                                    <p:cond delay="250"/>
                                  </p:stCondLst>
                                  <p:childTnLst>
                                    <p:set>
                                      <p:cBhvr>
                                        <p:cTn id="28" dur="1" fill="hold">
                                          <p:stCondLst>
                                            <p:cond delay="0"/>
                                          </p:stCondLst>
                                        </p:cTn>
                                        <p:tgtEl>
                                          <p:spTgt spid="57"/>
                                        </p:tgtEl>
                                        <p:attrNameLst>
                                          <p:attrName>style.visibility</p:attrName>
                                        </p:attrNameLst>
                                      </p:cBhvr>
                                      <p:to>
                                        <p:strVal val="visible"/>
                                      </p:to>
                                    </p:set>
                                    <p:anim calcmode="lin" valueType="num">
                                      <p:cBhvr additive="base">
                                        <p:cTn id="29" dur="750" fill="hold"/>
                                        <p:tgtEl>
                                          <p:spTgt spid="57"/>
                                        </p:tgtEl>
                                        <p:attrNameLst>
                                          <p:attrName>ppt_x</p:attrName>
                                        </p:attrNameLst>
                                      </p:cBhvr>
                                      <p:tavLst>
                                        <p:tav tm="0">
                                          <p:val>
                                            <p:strVal val="1+#ppt_w/2"/>
                                          </p:val>
                                        </p:tav>
                                        <p:tav tm="100000">
                                          <p:val>
                                            <p:strVal val="#ppt_x"/>
                                          </p:val>
                                        </p:tav>
                                      </p:tavLst>
                                    </p:anim>
                                    <p:anim calcmode="lin" valueType="num">
                                      <p:cBhvr additive="base">
                                        <p:cTn id="30" dur="750" fill="hold"/>
                                        <p:tgtEl>
                                          <p:spTgt spid="57"/>
                                        </p:tgtEl>
                                        <p:attrNameLst>
                                          <p:attrName>ppt_y</p:attrName>
                                        </p:attrNameLst>
                                      </p:cBhvr>
                                      <p:tavLst>
                                        <p:tav tm="0">
                                          <p:val>
                                            <p:strVal val="0-#ppt_h/2"/>
                                          </p:val>
                                        </p:tav>
                                        <p:tav tm="100000">
                                          <p:val>
                                            <p:strVal val="#ppt_y"/>
                                          </p:val>
                                        </p:tav>
                                      </p:tavLst>
                                    </p:anim>
                                  </p:childTnLst>
                                </p:cTn>
                              </p:par>
                              <p:par>
                                <p:cTn id="31" presetID="2" presetClass="entr" presetSubtype="3" decel="100000" fill="hold" grpId="0" nodeType="withEffect">
                                  <p:stCondLst>
                                    <p:cond delay="50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750" fill="hold"/>
                                        <p:tgtEl>
                                          <p:spTgt spid="59"/>
                                        </p:tgtEl>
                                        <p:attrNameLst>
                                          <p:attrName>ppt_x</p:attrName>
                                        </p:attrNameLst>
                                      </p:cBhvr>
                                      <p:tavLst>
                                        <p:tav tm="0">
                                          <p:val>
                                            <p:strVal val="1+#ppt_w/2"/>
                                          </p:val>
                                        </p:tav>
                                        <p:tav tm="100000">
                                          <p:val>
                                            <p:strVal val="#ppt_x"/>
                                          </p:val>
                                        </p:tav>
                                      </p:tavLst>
                                    </p:anim>
                                    <p:anim calcmode="lin" valueType="num">
                                      <p:cBhvr additive="base">
                                        <p:cTn id="34" dur="750" fill="hold"/>
                                        <p:tgtEl>
                                          <p:spTgt spid="59"/>
                                        </p:tgtEl>
                                        <p:attrNameLst>
                                          <p:attrName>ppt_y</p:attrName>
                                        </p:attrNameLst>
                                      </p:cBhvr>
                                      <p:tavLst>
                                        <p:tav tm="0">
                                          <p:val>
                                            <p:strVal val="0-#ppt_h/2"/>
                                          </p:val>
                                        </p:tav>
                                        <p:tav tm="100000">
                                          <p:val>
                                            <p:strVal val="#ppt_y"/>
                                          </p:val>
                                        </p:tav>
                                      </p:tavLst>
                                    </p:anim>
                                  </p:childTnLst>
                                </p:cTn>
                              </p:par>
                              <p:par>
                                <p:cTn id="35" presetID="2" presetClass="entr" presetSubtype="12" decel="10000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additive="base">
                                        <p:cTn id="37" dur="750" fill="hold"/>
                                        <p:tgtEl>
                                          <p:spTgt spid="62"/>
                                        </p:tgtEl>
                                        <p:attrNameLst>
                                          <p:attrName>ppt_x</p:attrName>
                                        </p:attrNameLst>
                                      </p:cBhvr>
                                      <p:tavLst>
                                        <p:tav tm="0">
                                          <p:val>
                                            <p:strVal val="0-#ppt_w/2"/>
                                          </p:val>
                                        </p:tav>
                                        <p:tav tm="100000">
                                          <p:val>
                                            <p:strVal val="#ppt_x"/>
                                          </p:val>
                                        </p:tav>
                                      </p:tavLst>
                                    </p:anim>
                                    <p:anim calcmode="lin" valueType="num">
                                      <p:cBhvr additive="base">
                                        <p:cTn id="38" dur="750" fill="hold"/>
                                        <p:tgtEl>
                                          <p:spTgt spid="62"/>
                                        </p:tgtEl>
                                        <p:attrNameLst>
                                          <p:attrName>ppt_y</p:attrName>
                                        </p:attrNameLst>
                                      </p:cBhvr>
                                      <p:tavLst>
                                        <p:tav tm="0">
                                          <p:val>
                                            <p:strVal val="1+#ppt_h/2"/>
                                          </p:val>
                                        </p:tav>
                                        <p:tav tm="100000">
                                          <p:val>
                                            <p:strVal val="#ppt_y"/>
                                          </p:val>
                                        </p:tav>
                                      </p:tavLst>
                                    </p:anim>
                                  </p:childTnLst>
                                </p:cTn>
                              </p:par>
                              <p:par>
                                <p:cTn id="39" presetID="2" presetClass="entr" presetSubtype="12" decel="100000" fill="hold" grpId="0" nodeType="withEffect">
                                  <p:stCondLst>
                                    <p:cond delay="25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750" fill="hold"/>
                                        <p:tgtEl>
                                          <p:spTgt spid="60"/>
                                        </p:tgtEl>
                                        <p:attrNameLst>
                                          <p:attrName>ppt_x</p:attrName>
                                        </p:attrNameLst>
                                      </p:cBhvr>
                                      <p:tavLst>
                                        <p:tav tm="0">
                                          <p:val>
                                            <p:strVal val="0-#ppt_w/2"/>
                                          </p:val>
                                        </p:tav>
                                        <p:tav tm="100000">
                                          <p:val>
                                            <p:strVal val="#ppt_x"/>
                                          </p:val>
                                        </p:tav>
                                      </p:tavLst>
                                    </p:anim>
                                    <p:anim calcmode="lin" valueType="num">
                                      <p:cBhvr additive="base">
                                        <p:cTn id="42" dur="750" fill="hold"/>
                                        <p:tgtEl>
                                          <p:spTgt spid="60"/>
                                        </p:tgtEl>
                                        <p:attrNameLst>
                                          <p:attrName>ppt_y</p:attrName>
                                        </p:attrNameLst>
                                      </p:cBhvr>
                                      <p:tavLst>
                                        <p:tav tm="0">
                                          <p:val>
                                            <p:strVal val="1+#ppt_h/2"/>
                                          </p:val>
                                        </p:tav>
                                        <p:tav tm="100000">
                                          <p:val>
                                            <p:strVal val="#ppt_y"/>
                                          </p:val>
                                        </p:tav>
                                      </p:tavLst>
                                    </p:anim>
                                  </p:childTnLst>
                                </p:cTn>
                              </p:par>
                              <p:par>
                                <p:cTn id="43" presetID="2" presetClass="entr" presetSubtype="12" decel="100000" fill="hold" grpId="0" nodeType="withEffect">
                                  <p:stCondLst>
                                    <p:cond delay="500"/>
                                  </p:stCondLst>
                                  <p:childTnLst>
                                    <p:set>
                                      <p:cBhvr>
                                        <p:cTn id="44" dur="1" fill="hold">
                                          <p:stCondLst>
                                            <p:cond delay="0"/>
                                          </p:stCondLst>
                                        </p:cTn>
                                        <p:tgtEl>
                                          <p:spTgt spid="61"/>
                                        </p:tgtEl>
                                        <p:attrNameLst>
                                          <p:attrName>style.visibility</p:attrName>
                                        </p:attrNameLst>
                                      </p:cBhvr>
                                      <p:to>
                                        <p:strVal val="visible"/>
                                      </p:to>
                                    </p:set>
                                    <p:anim calcmode="lin" valueType="num">
                                      <p:cBhvr additive="base">
                                        <p:cTn id="45" dur="750" fill="hold"/>
                                        <p:tgtEl>
                                          <p:spTgt spid="61"/>
                                        </p:tgtEl>
                                        <p:attrNameLst>
                                          <p:attrName>ppt_x</p:attrName>
                                        </p:attrNameLst>
                                      </p:cBhvr>
                                      <p:tavLst>
                                        <p:tav tm="0">
                                          <p:val>
                                            <p:strVal val="0-#ppt_w/2"/>
                                          </p:val>
                                        </p:tav>
                                        <p:tav tm="100000">
                                          <p:val>
                                            <p:strVal val="#ppt_x"/>
                                          </p:val>
                                        </p:tav>
                                      </p:tavLst>
                                    </p:anim>
                                    <p:anim calcmode="lin" valueType="num">
                                      <p:cBhvr additive="base">
                                        <p:cTn id="46" dur="75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3" grpId="0" animBg="1"/>
      <p:bldP spid="54" grpId="0"/>
      <p:bldP spid="55" grpId="0"/>
      <p:bldP spid="57" grpId="0" animBg="1"/>
      <p:bldP spid="58" grpId="0" animBg="1"/>
      <p:bldP spid="59" grpId="0" animBg="1"/>
      <p:bldP spid="60" grpId="0" animBg="1"/>
      <p:bldP spid="61" grpId="0" animBg="1"/>
      <p:bldP spid="6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69395" y="2277666"/>
            <a:ext cx="3665862" cy="891028"/>
          </a:xfrm>
        </p:spPr>
        <p:txBody>
          <a:bodyPr/>
          <a:lstStyle/>
          <a:p>
            <a:r>
              <a:rPr lang="en-US" sz="4000" dirty="0"/>
              <a:t>Stakeholder Meetings</a:t>
            </a:r>
          </a:p>
        </p:txBody>
      </p:sp>
    </p:spTree>
    <p:extLst>
      <p:ext uri="{BB962C8B-B14F-4D97-AF65-F5344CB8AC3E}">
        <p14:creationId xmlns:p14="http://schemas.microsoft.com/office/powerpoint/2010/main" val="422199000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40B74A-8739-B804-27E7-CD24C813A16C}"/>
              </a:ext>
            </a:extLst>
          </p:cNvPr>
          <p:cNvSpPr txBox="1"/>
          <p:nvPr/>
        </p:nvSpPr>
        <p:spPr>
          <a:xfrm>
            <a:off x="408955" y="2090966"/>
            <a:ext cx="4968552" cy="2677656"/>
          </a:xfrm>
          <a:prstGeom prst="rect">
            <a:avLst/>
          </a:prstGeom>
          <a:noFill/>
        </p:spPr>
        <p:txBody>
          <a:bodyPr wrap="square" rtlCol="0">
            <a:spAutoFit/>
          </a:bodyPr>
          <a:lstStyle/>
          <a:p>
            <a:r>
              <a:rPr lang="en-US" dirty="0"/>
              <a:t>Stakeholder Meetings were held with:</a:t>
            </a:r>
          </a:p>
          <a:p>
            <a:endParaRPr lang="en-US" dirty="0"/>
          </a:p>
          <a:p>
            <a:pPr marL="342900" indent="-342900">
              <a:buFont typeface="Arial" panose="020B0604020202020204" pitchFamily="34" charset="0"/>
              <a:buChar char="•"/>
            </a:pPr>
            <a:r>
              <a:rPr lang="en-US" dirty="0"/>
              <a:t>Ennis</a:t>
            </a:r>
          </a:p>
          <a:p>
            <a:pPr marL="342900" indent="-342900">
              <a:buFont typeface="Arial" panose="020B0604020202020204" pitchFamily="34" charset="0"/>
              <a:buChar char="•"/>
            </a:pPr>
            <a:r>
              <a:rPr lang="en-US" dirty="0"/>
              <a:t>Harrison (survey only)</a:t>
            </a:r>
          </a:p>
          <a:p>
            <a:pPr marL="342900" indent="-342900">
              <a:buFont typeface="Arial" panose="020B0604020202020204" pitchFamily="34" charset="0"/>
              <a:buChar char="•"/>
            </a:pPr>
            <a:r>
              <a:rPr lang="en-US" dirty="0"/>
              <a:t>Twin Bridges</a:t>
            </a:r>
          </a:p>
          <a:p>
            <a:pPr marL="342900" indent="-342900">
              <a:buFont typeface="Arial" panose="020B0604020202020204" pitchFamily="34" charset="0"/>
              <a:buChar char="•"/>
            </a:pPr>
            <a:r>
              <a:rPr lang="en-US" dirty="0"/>
              <a:t>Sheridan</a:t>
            </a:r>
          </a:p>
          <a:p>
            <a:pPr marL="342900" indent="-342900">
              <a:buFont typeface="Arial" panose="020B0604020202020204" pitchFamily="34" charset="0"/>
              <a:buChar char="•"/>
            </a:pPr>
            <a:r>
              <a:rPr lang="en-US" dirty="0"/>
              <a:t>Virginia City</a:t>
            </a:r>
          </a:p>
        </p:txBody>
      </p:sp>
      <p:pic>
        <p:nvPicPr>
          <p:cNvPr id="6" name="Picture 5">
            <a:extLst>
              <a:ext uri="{FF2B5EF4-FFF2-40B4-BE49-F238E27FC236}">
                <a16:creationId xmlns:a16="http://schemas.microsoft.com/office/drawing/2014/main" id="{02B4CCD4-78EC-7519-244E-E4D5C4B021A2}"/>
              </a:ext>
            </a:extLst>
          </p:cNvPr>
          <p:cNvPicPr>
            <a:picLocks noChangeAspect="1"/>
          </p:cNvPicPr>
          <p:nvPr/>
        </p:nvPicPr>
        <p:blipFill rotWithShape="1">
          <a:blip r:embed="rId2">
            <a:extLst>
              <a:ext uri="{28A0092B-C50C-407E-A947-70E740481C1C}">
                <a14:useLocalDpi xmlns:a14="http://schemas.microsoft.com/office/drawing/2010/main" val="0"/>
              </a:ext>
            </a:extLst>
          </a:blip>
          <a:srcRect l="6450" t="5989" r="7146" b="6587"/>
          <a:stretch/>
        </p:blipFill>
        <p:spPr>
          <a:xfrm>
            <a:off x="7105699" y="117426"/>
            <a:ext cx="4824536" cy="6094090"/>
          </a:xfrm>
          <a:prstGeom prst="rect">
            <a:avLst/>
          </a:prstGeom>
        </p:spPr>
      </p:pic>
    </p:spTree>
    <p:extLst>
      <p:ext uri="{BB962C8B-B14F-4D97-AF65-F5344CB8AC3E}">
        <p14:creationId xmlns:p14="http://schemas.microsoft.com/office/powerpoint/2010/main" val="423916584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FD82150-75F9-8210-E5C8-307895492964}"/>
              </a:ext>
            </a:extLst>
          </p:cNvPr>
          <p:cNvGrpSpPr/>
          <p:nvPr/>
        </p:nvGrpSpPr>
        <p:grpSpPr>
          <a:xfrm>
            <a:off x="102496" y="1721634"/>
            <a:ext cx="11946659" cy="3416320"/>
            <a:chOff x="102496" y="1980342"/>
            <a:chExt cx="11946659" cy="3416320"/>
          </a:xfrm>
        </p:grpSpPr>
        <p:sp>
          <p:nvSpPr>
            <p:cNvPr id="2" name="TextBox 1">
              <a:extLst>
                <a:ext uri="{FF2B5EF4-FFF2-40B4-BE49-F238E27FC236}">
                  <a16:creationId xmlns:a16="http://schemas.microsoft.com/office/drawing/2014/main" id="{20BEBFCE-AB55-1266-E02C-7C22BB9F5100}"/>
                </a:ext>
              </a:extLst>
            </p:cNvPr>
            <p:cNvSpPr txBox="1"/>
            <p:nvPr/>
          </p:nvSpPr>
          <p:spPr>
            <a:xfrm>
              <a:off x="102496" y="2165008"/>
              <a:ext cx="3572477" cy="3046988"/>
            </a:xfrm>
            <a:prstGeom prst="rect">
              <a:avLst/>
            </a:prstGeom>
            <a:noFill/>
            <a:ln>
              <a:solidFill>
                <a:schemeClr val="tx1"/>
              </a:solidFill>
            </a:ln>
          </p:spPr>
          <p:txBody>
            <a:bodyPr wrap="square" rtlCol="0">
              <a:spAutoFit/>
            </a:bodyPr>
            <a:lstStyle/>
            <a:p>
              <a:r>
                <a:rPr lang="en-US" dirty="0"/>
                <a:t>Ennis: Key Information</a:t>
              </a:r>
            </a:p>
            <a:p>
              <a:pPr marL="342900" indent="-342900">
                <a:buFont typeface="Arial" panose="020B0604020202020204" pitchFamily="34" charset="0"/>
                <a:buChar char="•"/>
              </a:pPr>
              <a:r>
                <a:rPr lang="en-US" dirty="0"/>
                <a:t>Price was major concern</a:t>
              </a:r>
            </a:p>
            <a:p>
              <a:pPr marL="342900" indent="-342900">
                <a:buFont typeface="Arial" panose="020B0604020202020204" pitchFamily="34" charset="0"/>
                <a:buChar char="•"/>
              </a:pPr>
              <a:r>
                <a:rPr lang="en-US" dirty="0"/>
                <a:t>Availability of Land</a:t>
              </a:r>
            </a:p>
            <a:p>
              <a:pPr marL="342900" indent="-342900">
                <a:buFont typeface="Arial" panose="020B0604020202020204" pitchFamily="34" charset="0"/>
                <a:buChar char="•"/>
              </a:pPr>
              <a:r>
                <a:rPr lang="en-US" dirty="0"/>
                <a:t>Impacts from Short Term Rentals</a:t>
              </a:r>
            </a:p>
            <a:p>
              <a:pPr marL="342900" indent="-342900">
                <a:buFont typeface="Arial" panose="020B0604020202020204" pitchFamily="34" charset="0"/>
                <a:buChar char="•"/>
              </a:pPr>
              <a:r>
                <a:rPr lang="en-US" dirty="0"/>
                <a:t>Ennis is working to update their zoning code</a:t>
              </a:r>
            </a:p>
          </p:txBody>
        </p:sp>
        <p:sp>
          <p:nvSpPr>
            <p:cNvPr id="3" name="TextBox 2">
              <a:extLst>
                <a:ext uri="{FF2B5EF4-FFF2-40B4-BE49-F238E27FC236}">
                  <a16:creationId xmlns:a16="http://schemas.microsoft.com/office/drawing/2014/main" id="{745BCF18-55C5-C04C-FBA2-34D2971937BA}"/>
                </a:ext>
              </a:extLst>
            </p:cNvPr>
            <p:cNvSpPr txBox="1"/>
            <p:nvPr/>
          </p:nvSpPr>
          <p:spPr>
            <a:xfrm>
              <a:off x="4286760" y="1980342"/>
              <a:ext cx="3575304" cy="3416320"/>
            </a:xfrm>
            <a:prstGeom prst="rect">
              <a:avLst/>
            </a:prstGeom>
            <a:noFill/>
            <a:ln>
              <a:solidFill>
                <a:schemeClr val="tx1"/>
              </a:solidFill>
            </a:ln>
          </p:spPr>
          <p:txBody>
            <a:bodyPr wrap="square" rtlCol="0">
              <a:spAutoFit/>
            </a:bodyPr>
            <a:lstStyle/>
            <a:p>
              <a:r>
                <a:rPr lang="en-US" dirty="0"/>
                <a:t>Harrison: Key Information</a:t>
              </a:r>
            </a:p>
            <a:p>
              <a:pPr marL="342900" indent="-342900">
                <a:buFont typeface="Arial" panose="020B0604020202020204" pitchFamily="34" charset="0"/>
                <a:buChar char="•"/>
              </a:pPr>
              <a:r>
                <a:rPr lang="en-US" dirty="0"/>
                <a:t>Wastewater is the biggest factor impacted housing</a:t>
              </a:r>
            </a:p>
            <a:p>
              <a:pPr marL="342900" indent="-342900">
                <a:buFont typeface="Arial" panose="020B0604020202020204" pitchFamily="34" charset="0"/>
                <a:buChar char="•"/>
              </a:pPr>
              <a:r>
                <a:rPr lang="en-US" dirty="0"/>
                <a:t>Generally seem okay with duplexes to keep town small</a:t>
              </a:r>
            </a:p>
            <a:p>
              <a:pPr marL="342900" indent="-342900">
                <a:buFont typeface="Arial" panose="020B0604020202020204" pitchFamily="34" charset="0"/>
                <a:buChar char="•"/>
              </a:pPr>
              <a:r>
                <a:rPr lang="en-US" dirty="0"/>
                <a:t>Working on a PER to expand sewer system</a:t>
              </a:r>
            </a:p>
          </p:txBody>
        </p:sp>
        <p:sp>
          <p:nvSpPr>
            <p:cNvPr id="6" name="TextBox 5">
              <a:extLst>
                <a:ext uri="{FF2B5EF4-FFF2-40B4-BE49-F238E27FC236}">
                  <a16:creationId xmlns:a16="http://schemas.microsoft.com/office/drawing/2014/main" id="{9997C380-EAE1-201E-D3E9-BEE94B9BAFA2}"/>
                </a:ext>
              </a:extLst>
            </p:cNvPr>
            <p:cNvSpPr txBox="1"/>
            <p:nvPr/>
          </p:nvSpPr>
          <p:spPr>
            <a:xfrm>
              <a:off x="8473851" y="2202602"/>
              <a:ext cx="3575304" cy="2971800"/>
            </a:xfrm>
            <a:prstGeom prst="rect">
              <a:avLst/>
            </a:prstGeom>
            <a:noFill/>
            <a:ln>
              <a:solidFill>
                <a:schemeClr val="tx1"/>
              </a:solidFill>
            </a:ln>
          </p:spPr>
          <p:txBody>
            <a:bodyPr wrap="square" rtlCol="0">
              <a:spAutoFit/>
            </a:bodyPr>
            <a:lstStyle/>
            <a:p>
              <a:r>
                <a:rPr lang="en-US" dirty="0"/>
                <a:t>Sheridan: Key Information</a:t>
              </a:r>
            </a:p>
            <a:p>
              <a:pPr marL="342900" indent="-342900">
                <a:buFont typeface="Arial" panose="020B0604020202020204" pitchFamily="34" charset="0"/>
                <a:buChar char="•"/>
              </a:pPr>
              <a:r>
                <a:rPr lang="en-US" dirty="0"/>
                <a:t>Price and availability of land</a:t>
              </a:r>
            </a:p>
            <a:p>
              <a:pPr marL="342900" indent="-342900">
                <a:buFont typeface="Arial" panose="020B0604020202020204" pitchFamily="34" charset="0"/>
                <a:buChar char="•"/>
              </a:pPr>
              <a:r>
                <a:rPr lang="en-US" dirty="0"/>
                <a:t>Availability of services to the south</a:t>
              </a:r>
            </a:p>
            <a:p>
              <a:pPr marL="342900" indent="-342900">
                <a:buFont typeface="Arial" panose="020B0604020202020204" pitchFamily="34" charset="0"/>
                <a:buChar char="•"/>
              </a:pPr>
              <a:r>
                <a:rPr lang="en-US" dirty="0"/>
                <a:t>Estimated that needed approximately 10 units as a good start</a:t>
              </a:r>
            </a:p>
          </p:txBody>
        </p:sp>
      </p:grpSp>
    </p:spTree>
    <p:extLst>
      <p:ext uri="{BB962C8B-B14F-4D97-AF65-F5344CB8AC3E}">
        <p14:creationId xmlns:p14="http://schemas.microsoft.com/office/powerpoint/2010/main" val="79138642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C9C7C58-5F66-6510-989A-EFEF00656175}"/>
              </a:ext>
            </a:extLst>
          </p:cNvPr>
          <p:cNvGrpSpPr/>
          <p:nvPr/>
        </p:nvGrpSpPr>
        <p:grpSpPr>
          <a:xfrm>
            <a:off x="1177587" y="1372394"/>
            <a:ext cx="9840000" cy="4114800"/>
            <a:chOff x="1057027" y="1813967"/>
            <a:chExt cx="9840000" cy="4114800"/>
          </a:xfrm>
        </p:grpSpPr>
        <p:sp>
          <p:nvSpPr>
            <p:cNvPr id="7" name="TextBox 6">
              <a:extLst>
                <a:ext uri="{FF2B5EF4-FFF2-40B4-BE49-F238E27FC236}">
                  <a16:creationId xmlns:a16="http://schemas.microsoft.com/office/drawing/2014/main" id="{19A2ECA0-0697-5D3B-5DA5-FE81D099D3DE}"/>
                </a:ext>
              </a:extLst>
            </p:cNvPr>
            <p:cNvSpPr txBox="1"/>
            <p:nvPr/>
          </p:nvSpPr>
          <p:spPr>
            <a:xfrm>
              <a:off x="1057027" y="1813967"/>
              <a:ext cx="3575304" cy="4114800"/>
            </a:xfrm>
            <a:prstGeom prst="rect">
              <a:avLst/>
            </a:prstGeom>
            <a:noFill/>
            <a:ln>
              <a:solidFill>
                <a:schemeClr val="tx1"/>
              </a:solidFill>
            </a:ln>
          </p:spPr>
          <p:txBody>
            <a:bodyPr wrap="square" rtlCol="0">
              <a:spAutoFit/>
            </a:bodyPr>
            <a:lstStyle/>
            <a:p>
              <a:r>
                <a:rPr lang="en-US" dirty="0"/>
                <a:t>Twin Bridges: Key Information</a:t>
              </a:r>
            </a:p>
            <a:p>
              <a:pPr marL="342900" indent="-342900">
                <a:buFont typeface="Arial" panose="020B0604020202020204" pitchFamily="34" charset="0"/>
                <a:buChar char="•"/>
              </a:pPr>
              <a:r>
                <a:rPr lang="en-US" dirty="0"/>
                <a:t>Availability of Land and Price</a:t>
              </a:r>
            </a:p>
            <a:p>
              <a:pPr marL="342900" indent="-342900">
                <a:buFont typeface="Arial" panose="020B0604020202020204" pitchFamily="34" charset="0"/>
                <a:buChar char="•"/>
              </a:pPr>
              <a:r>
                <a:rPr lang="en-US" dirty="0"/>
                <a:t>Working on several projects</a:t>
              </a:r>
            </a:p>
            <a:p>
              <a:pPr marL="342900" indent="-342900">
                <a:buFont typeface="Arial" panose="020B0604020202020204" pitchFamily="34" charset="0"/>
                <a:buChar char="•"/>
              </a:pPr>
              <a:r>
                <a:rPr lang="en-US" dirty="0"/>
                <a:t>Potentially a housing land trust</a:t>
              </a:r>
            </a:p>
            <a:p>
              <a:pPr marL="342900" indent="-342900">
                <a:buFont typeface="Arial" panose="020B0604020202020204" pitchFamily="34" charset="0"/>
                <a:buChar char="•"/>
              </a:pPr>
              <a:r>
                <a:rPr lang="en-US" dirty="0"/>
                <a:t>Keeping residents struggling with housing in the community</a:t>
              </a:r>
            </a:p>
          </p:txBody>
        </p:sp>
        <p:sp>
          <p:nvSpPr>
            <p:cNvPr id="8" name="TextBox 7">
              <a:extLst>
                <a:ext uri="{FF2B5EF4-FFF2-40B4-BE49-F238E27FC236}">
                  <a16:creationId xmlns:a16="http://schemas.microsoft.com/office/drawing/2014/main" id="{B9CC49A9-9963-491D-553A-DF1C84B30ABB}"/>
                </a:ext>
              </a:extLst>
            </p:cNvPr>
            <p:cNvSpPr txBox="1"/>
            <p:nvPr/>
          </p:nvSpPr>
          <p:spPr>
            <a:xfrm>
              <a:off x="7321723" y="1813967"/>
              <a:ext cx="3575304" cy="4114800"/>
            </a:xfrm>
            <a:prstGeom prst="rect">
              <a:avLst/>
            </a:prstGeom>
            <a:noFill/>
            <a:ln>
              <a:solidFill>
                <a:schemeClr val="tx1"/>
              </a:solidFill>
            </a:ln>
          </p:spPr>
          <p:txBody>
            <a:bodyPr wrap="square" rtlCol="0">
              <a:spAutoFit/>
            </a:bodyPr>
            <a:lstStyle/>
            <a:p>
              <a:r>
                <a:rPr lang="en-US" dirty="0"/>
                <a:t>Virginia City: Key Information </a:t>
              </a:r>
            </a:p>
            <a:p>
              <a:pPr marL="342900" indent="-342900">
                <a:buFont typeface="Arial" panose="020B0604020202020204" pitchFamily="34" charset="0"/>
                <a:buChar char="•"/>
              </a:pPr>
              <a:r>
                <a:rPr lang="en-US" dirty="0"/>
                <a:t>Rehabbing Old Buildings</a:t>
              </a:r>
            </a:p>
            <a:p>
              <a:pPr marL="342900" indent="-342900">
                <a:buFont typeface="Arial" panose="020B0604020202020204" pitchFamily="34" charset="0"/>
                <a:buChar char="•"/>
              </a:pPr>
              <a:r>
                <a:rPr lang="en-US" dirty="0"/>
                <a:t>Concerns with the impacts of the zoning code</a:t>
              </a:r>
            </a:p>
            <a:p>
              <a:pPr marL="342900" indent="-342900">
                <a:buFont typeface="Arial" panose="020B0604020202020204" pitchFamily="34" charset="0"/>
                <a:buChar char="•"/>
              </a:pPr>
              <a:r>
                <a:rPr lang="en-US" dirty="0"/>
                <a:t>Looking to develop a list of property and the next steps forward</a:t>
              </a:r>
            </a:p>
            <a:p>
              <a:pPr marL="342900" indent="-342900">
                <a:buFont typeface="Arial" panose="020B0604020202020204" pitchFamily="34" charset="0"/>
                <a:buChar char="•"/>
              </a:pPr>
              <a:r>
                <a:rPr lang="en-US" dirty="0"/>
                <a:t>Working on community educational efforts</a:t>
              </a:r>
            </a:p>
          </p:txBody>
        </p:sp>
      </p:grpSp>
    </p:spTree>
    <p:extLst>
      <p:ext uri="{BB962C8B-B14F-4D97-AF65-F5344CB8AC3E}">
        <p14:creationId xmlns:p14="http://schemas.microsoft.com/office/powerpoint/2010/main" val="402965781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64656" y="2853730"/>
            <a:ext cx="3665862" cy="891028"/>
          </a:xfrm>
        </p:spPr>
        <p:txBody>
          <a:bodyPr/>
          <a:lstStyle/>
          <a:p>
            <a:r>
              <a:rPr lang="en-US" sz="4000" dirty="0"/>
              <a:t>Suitability Map</a:t>
            </a:r>
          </a:p>
        </p:txBody>
      </p:sp>
    </p:spTree>
    <p:extLst>
      <p:ext uri="{BB962C8B-B14F-4D97-AF65-F5344CB8AC3E}">
        <p14:creationId xmlns:p14="http://schemas.microsoft.com/office/powerpoint/2010/main" val="177555780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85CFF3-85DF-51E4-9538-501E152CCAA4}"/>
              </a:ext>
            </a:extLst>
          </p:cNvPr>
          <p:cNvSpPr txBox="1"/>
          <p:nvPr/>
        </p:nvSpPr>
        <p:spPr>
          <a:xfrm>
            <a:off x="408955" y="244307"/>
            <a:ext cx="11377264" cy="6370975"/>
          </a:xfrm>
          <a:prstGeom prst="rect">
            <a:avLst/>
          </a:prstGeom>
          <a:noFill/>
        </p:spPr>
        <p:txBody>
          <a:bodyPr wrap="square" rtlCol="0">
            <a:spAutoFit/>
          </a:bodyPr>
          <a:lstStyle/>
          <a:p>
            <a:r>
              <a:rPr lang="en-US" dirty="0"/>
              <a:t>Suitability Map</a:t>
            </a:r>
          </a:p>
          <a:p>
            <a:endParaRPr lang="en-US" dirty="0"/>
          </a:p>
          <a:p>
            <a:r>
              <a:rPr lang="en-US" dirty="0"/>
              <a:t>Created using publicly available data</a:t>
            </a:r>
          </a:p>
          <a:p>
            <a:r>
              <a:rPr lang="en-US" dirty="0"/>
              <a:t>Used to identify areas most suitability for residential development based on the following:</a:t>
            </a:r>
          </a:p>
          <a:p>
            <a:pPr marL="342900" indent="-342900">
              <a:buFont typeface="Arial" panose="020B0604020202020204" pitchFamily="34" charset="0"/>
              <a:buChar char="•"/>
            </a:pPr>
            <a:r>
              <a:rPr lang="en-US" dirty="0"/>
              <a:t>Proximity to Roads</a:t>
            </a:r>
          </a:p>
          <a:p>
            <a:pPr marL="342900" indent="-342900">
              <a:buFont typeface="Arial" panose="020B0604020202020204" pitchFamily="34" charset="0"/>
              <a:buChar char="•"/>
            </a:pPr>
            <a:r>
              <a:rPr lang="en-US" dirty="0"/>
              <a:t>Wildland Urban Interface</a:t>
            </a:r>
          </a:p>
          <a:p>
            <a:pPr marL="342900" indent="-342900">
              <a:buFont typeface="Arial" panose="020B0604020202020204" pitchFamily="34" charset="0"/>
              <a:buChar char="•"/>
            </a:pPr>
            <a:r>
              <a:rPr lang="en-US" dirty="0"/>
              <a:t>Proximity to Fire Stations</a:t>
            </a:r>
          </a:p>
          <a:p>
            <a:pPr marL="342900" indent="-342900">
              <a:buFont typeface="Arial" panose="020B0604020202020204" pitchFamily="34" charset="0"/>
              <a:buChar char="•"/>
            </a:pPr>
            <a:r>
              <a:rPr lang="en-US" dirty="0"/>
              <a:t>Floodplain</a:t>
            </a:r>
          </a:p>
          <a:p>
            <a:pPr marL="342900" indent="-342900">
              <a:buFont typeface="Arial" panose="020B0604020202020204" pitchFamily="34" charset="0"/>
              <a:buChar char="•"/>
            </a:pPr>
            <a:r>
              <a:rPr lang="en-US" dirty="0"/>
              <a:t>Slope </a:t>
            </a:r>
          </a:p>
          <a:p>
            <a:pPr marL="342900" indent="-342900">
              <a:buFont typeface="Arial" panose="020B0604020202020204" pitchFamily="34" charset="0"/>
              <a:buChar char="•"/>
            </a:pPr>
            <a:r>
              <a:rPr lang="en-US" dirty="0"/>
              <a:t>Conservation Easements and Public Lands</a:t>
            </a:r>
          </a:p>
          <a:p>
            <a:pPr marL="342900" indent="-342900">
              <a:buFont typeface="Arial" panose="020B0604020202020204" pitchFamily="34" charset="0"/>
              <a:buChar char="•"/>
            </a:pPr>
            <a:r>
              <a:rPr lang="en-US" dirty="0"/>
              <a:t>Watercourse Setbacks</a:t>
            </a:r>
          </a:p>
          <a:p>
            <a:pPr marL="342900" indent="-342900">
              <a:buFont typeface="Arial" panose="020B0604020202020204" pitchFamily="34" charset="0"/>
              <a:buChar char="•"/>
            </a:pPr>
            <a:r>
              <a:rPr lang="en-US" dirty="0"/>
              <a:t>Grazing Areas exceed 50 acres</a:t>
            </a:r>
          </a:p>
          <a:p>
            <a:pPr marL="342900" indent="-342900">
              <a:buFont typeface="Arial" panose="020B0604020202020204" pitchFamily="34" charset="0"/>
              <a:buChar char="•"/>
            </a:pPr>
            <a:r>
              <a:rPr lang="en-US" dirty="0"/>
              <a:t>Central Infrastructure</a:t>
            </a:r>
          </a:p>
          <a:p>
            <a:pPr marL="342900" indent="-342900">
              <a:buFont typeface="Arial" panose="020B0604020202020204" pitchFamily="34" charset="0"/>
              <a:buChar char="•"/>
            </a:pPr>
            <a:endParaRPr lang="en-US" dirty="0"/>
          </a:p>
          <a:p>
            <a:r>
              <a:rPr lang="en-US" dirty="0"/>
              <a:t>This map should not be used to direct any project solely and should be used to contact and work with willing land owners. </a:t>
            </a:r>
          </a:p>
          <a:p>
            <a:endParaRPr lang="en-US" dirty="0"/>
          </a:p>
        </p:txBody>
      </p:sp>
    </p:spTree>
    <p:extLst>
      <p:ext uri="{BB962C8B-B14F-4D97-AF65-F5344CB8AC3E}">
        <p14:creationId xmlns:p14="http://schemas.microsoft.com/office/powerpoint/2010/main" val="381098234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2F90A4-FA10-8B24-99D8-B2B0145896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695"/>
          <a:stretch/>
        </p:blipFill>
        <p:spPr>
          <a:xfrm>
            <a:off x="-23093" y="-797352"/>
            <a:ext cx="5832648" cy="7678266"/>
          </a:xfrm>
          <a:prstGeom prst="rect">
            <a:avLst/>
          </a:prstGeom>
        </p:spPr>
      </p:pic>
      <p:grpSp>
        <p:nvGrpSpPr>
          <p:cNvPr id="5" name="Group 4">
            <a:extLst>
              <a:ext uri="{FF2B5EF4-FFF2-40B4-BE49-F238E27FC236}">
                <a16:creationId xmlns:a16="http://schemas.microsoft.com/office/drawing/2014/main" id="{39498554-E931-1A04-2BF6-0703EFD46F95}"/>
              </a:ext>
            </a:extLst>
          </p:cNvPr>
          <p:cNvGrpSpPr/>
          <p:nvPr/>
        </p:nvGrpSpPr>
        <p:grpSpPr>
          <a:xfrm>
            <a:off x="6169595" y="884250"/>
            <a:ext cx="5760640" cy="5091088"/>
            <a:chOff x="6169595" y="837506"/>
            <a:chExt cx="5760640" cy="5091088"/>
          </a:xfrm>
        </p:grpSpPr>
        <p:sp>
          <p:nvSpPr>
            <p:cNvPr id="2" name="TextBox 1">
              <a:extLst>
                <a:ext uri="{FF2B5EF4-FFF2-40B4-BE49-F238E27FC236}">
                  <a16:creationId xmlns:a16="http://schemas.microsoft.com/office/drawing/2014/main" id="{6C7BF69C-4CA1-A7FD-E6C4-ACF977B33677}"/>
                </a:ext>
              </a:extLst>
            </p:cNvPr>
            <p:cNvSpPr txBox="1"/>
            <p:nvPr/>
          </p:nvSpPr>
          <p:spPr>
            <a:xfrm>
              <a:off x="6169595" y="837506"/>
              <a:ext cx="5760640" cy="830997"/>
            </a:xfrm>
            <a:prstGeom prst="rect">
              <a:avLst/>
            </a:prstGeom>
            <a:noFill/>
          </p:spPr>
          <p:txBody>
            <a:bodyPr wrap="square" rtlCol="0">
              <a:spAutoFit/>
            </a:bodyPr>
            <a:lstStyle/>
            <a:p>
              <a:r>
                <a:rPr lang="en-US" dirty="0"/>
                <a:t>Suitability Map for Residential Development in Madison County, Montana</a:t>
              </a:r>
            </a:p>
          </p:txBody>
        </p:sp>
        <p:sp>
          <p:nvSpPr>
            <p:cNvPr id="3" name="TextBox 2">
              <a:extLst>
                <a:ext uri="{FF2B5EF4-FFF2-40B4-BE49-F238E27FC236}">
                  <a16:creationId xmlns:a16="http://schemas.microsoft.com/office/drawing/2014/main" id="{54069710-CA01-8DB3-7F61-E71008474676}"/>
                </a:ext>
              </a:extLst>
            </p:cNvPr>
            <p:cNvSpPr txBox="1"/>
            <p:nvPr/>
          </p:nvSpPr>
          <p:spPr>
            <a:xfrm>
              <a:off x="6169595" y="1773610"/>
              <a:ext cx="4464496" cy="4154984"/>
            </a:xfrm>
            <a:prstGeom prst="rect">
              <a:avLst/>
            </a:prstGeom>
            <a:noFill/>
          </p:spPr>
          <p:txBody>
            <a:bodyPr wrap="square" rtlCol="0">
              <a:spAutoFit/>
            </a:bodyPr>
            <a:lstStyle/>
            <a:p>
              <a:r>
                <a:rPr lang="en-US" dirty="0"/>
                <a:t>Areas in green are more suitable based on the criteria on the last slide</a:t>
              </a:r>
            </a:p>
            <a:p>
              <a:endParaRPr lang="en-US" dirty="0"/>
            </a:p>
            <a:p>
              <a:r>
                <a:rPr lang="en-US" dirty="0"/>
                <a:t>Areas in red are less suitable but this does not mean that residential development cannot take place here. </a:t>
              </a:r>
            </a:p>
            <a:p>
              <a:endParaRPr lang="en-US" dirty="0"/>
            </a:p>
            <a:p>
              <a:r>
                <a:rPr lang="en-US" dirty="0"/>
                <a:t>Blank geometries were used to make the analysis more objective</a:t>
              </a:r>
            </a:p>
          </p:txBody>
        </p:sp>
      </p:grpSp>
    </p:spTree>
    <p:extLst>
      <p:ext uri="{BB962C8B-B14F-4D97-AF65-F5344CB8AC3E}">
        <p14:creationId xmlns:p14="http://schemas.microsoft.com/office/powerpoint/2010/main" val="96765594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64656" y="2925738"/>
            <a:ext cx="3665862" cy="891028"/>
          </a:xfrm>
        </p:spPr>
        <p:txBody>
          <a:bodyPr/>
          <a:lstStyle/>
          <a:p>
            <a:r>
              <a:rPr lang="en-US" sz="4000" dirty="0"/>
              <a:t>Future Needs</a:t>
            </a:r>
          </a:p>
        </p:txBody>
      </p:sp>
    </p:spTree>
    <p:extLst>
      <p:ext uri="{BB962C8B-B14F-4D97-AF65-F5344CB8AC3E}">
        <p14:creationId xmlns:p14="http://schemas.microsoft.com/office/powerpoint/2010/main" val="190720646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D090B56-94AC-DE97-2801-F00C31F0DED4}"/>
              </a:ext>
            </a:extLst>
          </p:cNvPr>
          <p:cNvGrpSpPr/>
          <p:nvPr/>
        </p:nvGrpSpPr>
        <p:grpSpPr>
          <a:xfrm>
            <a:off x="469025" y="483922"/>
            <a:ext cx="11257125" cy="5891745"/>
            <a:chOff x="618787" y="333450"/>
            <a:chExt cx="11257125" cy="5891745"/>
          </a:xfrm>
        </p:grpSpPr>
        <p:grpSp>
          <p:nvGrpSpPr>
            <p:cNvPr id="5" name="Group 4">
              <a:extLst>
                <a:ext uri="{FF2B5EF4-FFF2-40B4-BE49-F238E27FC236}">
                  <a16:creationId xmlns:a16="http://schemas.microsoft.com/office/drawing/2014/main" id="{F645FE91-FCE3-B8AB-2180-F93D79F05F97}"/>
                </a:ext>
              </a:extLst>
            </p:cNvPr>
            <p:cNvGrpSpPr/>
            <p:nvPr/>
          </p:nvGrpSpPr>
          <p:grpSpPr>
            <a:xfrm>
              <a:off x="618787" y="333450"/>
              <a:ext cx="4774795" cy="5891745"/>
              <a:chOff x="618787" y="333450"/>
              <a:chExt cx="4774795" cy="5891745"/>
            </a:xfrm>
          </p:grpSpPr>
          <p:grpSp>
            <p:nvGrpSpPr>
              <p:cNvPr id="2" name="Group 1">
                <a:extLst>
                  <a:ext uri="{FF2B5EF4-FFF2-40B4-BE49-F238E27FC236}">
                    <a16:creationId xmlns:a16="http://schemas.microsoft.com/office/drawing/2014/main" id="{35B20598-4257-D6F7-20A6-061F68138CF6}"/>
                  </a:ext>
                </a:extLst>
              </p:cNvPr>
              <p:cNvGrpSpPr/>
              <p:nvPr/>
            </p:nvGrpSpPr>
            <p:grpSpPr>
              <a:xfrm>
                <a:off x="1201043" y="333450"/>
                <a:ext cx="3610283" cy="2805240"/>
                <a:chOff x="1207235" y="117426"/>
                <a:chExt cx="3610283" cy="2805240"/>
              </a:xfrm>
            </p:grpSpPr>
            <p:pic>
              <p:nvPicPr>
                <p:cNvPr id="14" name="Picture 13">
                  <a:extLst>
                    <a:ext uri="{FF2B5EF4-FFF2-40B4-BE49-F238E27FC236}">
                      <a16:creationId xmlns:a16="http://schemas.microsoft.com/office/drawing/2014/main" id="{DF1D1804-6ACB-7A6E-195A-B0032537D414}"/>
                    </a:ext>
                  </a:extLst>
                </p:cNvPr>
                <p:cNvPicPr>
                  <a:picLocks noChangeAspect="1"/>
                </p:cNvPicPr>
                <p:nvPr/>
              </p:nvPicPr>
              <p:blipFill rotWithShape="1">
                <a:blip r:embed="rId2">
                  <a:extLst>
                    <a:ext uri="{28A0092B-C50C-407E-A947-70E740481C1C}">
                      <a14:useLocalDpi xmlns:a14="http://schemas.microsoft.com/office/drawing/2010/main" val="0"/>
                    </a:ext>
                  </a:extLst>
                </a:blip>
                <a:srcRect t="3753"/>
                <a:stretch/>
              </p:blipFill>
              <p:spPr>
                <a:xfrm>
                  <a:off x="1207235" y="621482"/>
                  <a:ext cx="3610283" cy="2301184"/>
                </a:xfrm>
                <a:prstGeom prst="rect">
                  <a:avLst/>
                </a:prstGeom>
              </p:spPr>
            </p:pic>
            <p:sp>
              <p:nvSpPr>
                <p:cNvPr id="17" name="TextBox 16">
                  <a:extLst>
                    <a:ext uri="{FF2B5EF4-FFF2-40B4-BE49-F238E27FC236}">
                      <a16:creationId xmlns:a16="http://schemas.microsoft.com/office/drawing/2014/main" id="{33E5472C-39F3-101D-2CC4-656E4EB3371E}"/>
                    </a:ext>
                  </a:extLst>
                </p:cNvPr>
                <p:cNvSpPr txBox="1"/>
                <p:nvPr/>
              </p:nvSpPr>
              <p:spPr>
                <a:xfrm>
                  <a:off x="1500208" y="117426"/>
                  <a:ext cx="3024336" cy="461665"/>
                </a:xfrm>
                <a:prstGeom prst="rect">
                  <a:avLst/>
                </a:prstGeom>
                <a:noFill/>
              </p:spPr>
              <p:txBody>
                <a:bodyPr wrap="square" rtlCol="0">
                  <a:spAutoFit/>
                </a:bodyPr>
                <a:lstStyle/>
                <a:p>
                  <a:r>
                    <a:rPr lang="en-US" dirty="0"/>
                    <a:t>Population Projections</a:t>
                  </a:r>
                </a:p>
              </p:txBody>
            </p:sp>
          </p:grpSp>
          <p:grpSp>
            <p:nvGrpSpPr>
              <p:cNvPr id="4" name="Group 3">
                <a:extLst>
                  <a:ext uri="{FF2B5EF4-FFF2-40B4-BE49-F238E27FC236}">
                    <a16:creationId xmlns:a16="http://schemas.microsoft.com/office/drawing/2014/main" id="{316CBCF8-3332-E714-A3D3-9C34E7DDEDC5}"/>
                  </a:ext>
                </a:extLst>
              </p:cNvPr>
              <p:cNvGrpSpPr/>
              <p:nvPr/>
            </p:nvGrpSpPr>
            <p:grpSpPr>
              <a:xfrm>
                <a:off x="618787" y="4336281"/>
                <a:ext cx="4774795" cy="1888914"/>
                <a:chOff x="624979" y="4120257"/>
                <a:chExt cx="4774795" cy="1888914"/>
              </a:xfrm>
            </p:grpSpPr>
            <p:pic>
              <p:nvPicPr>
                <p:cNvPr id="12" name="Picture 11">
                  <a:extLst>
                    <a:ext uri="{FF2B5EF4-FFF2-40B4-BE49-F238E27FC236}">
                      <a16:creationId xmlns:a16="http://schemas.microsoft.com/office/drawing/2014/main" id="{44FAE2C3-ED3B-09C4-D8A1-34F8183C1D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79" y="4581922"/>
                  <a:ext cx="4774795" cy="1427249"/>
                </a:xfrm>
                <a:prstGeom prst="rect">
                  <a:avLst/>
                </a:prstGeom>
              </p:spPr>
            </p:pic>
            <p:sp>
              <p:nvSpPr>
                <p:cNvPr id="18" name="TextBox 17">
                  <a:extLst>
                    <a:ext uri="{FF2B5EF4-FFF2-40B4-BE49-F238E27FC236}">
                      <a16:creationId xmlns:a16="http://schemas.microsoft.com/office/drawing/2014/main" id="{B5333B57-06C7-E958-FA57-A699A85BCE18}"/>
                    </a:ext>
                  </a:extLst>
                </p:cNvPr>
                <p:cNvSpPr txBox="1"/>
                <p:nvPr/>
              </p:nvSpPr>
              <p:spPr>
                <a:xfrm>
                  <a:off x="1140168" y="4120257"/>
                  <a:ext cx="3744416" cy="461665"/>
                </a:xfrm>
                <a:prstGeom prst="rect">
                  <a:avLst/>
                </a:prstGeom>
                <a:noFill/>
              </p:spPr>
              <p:txBody>
                <a:bodyPr wrap="square" rtlCol="0">
                  <a:spAutoFit/>
                </a:bodyPr>
                <a:lstStyle/>
                <a:p>
                  <a:r>
                    <a:rPr lang="en-US" dirty="0"/>
                    <a:t>Population Densities Current</a:t>
                  </a:r>
                </a:p>
              </p:txBody>
            </p:sp>
          </p:grpSp>
        </p:grpSp>
        <p:grpSp>
          <p:nvGrpSpPr>
            <p:cNvPr id="3" name="Group 2">
              <a:extLst>
                <a:ext uri="{FF2B5EF4-FFF2-40B4-BE49-F238E27FC236}">
                  <a16:creationId xmlns:a16="http://schemas.microsoft.com/office/drawing/2014/main" id="{4D248903-DBAF-E5E3-6781-744B5C77B920}"/>
                </a:ext>
              </a:extLst>
            </p:cNvPr>
            <p:cNvGrpSpPr/>
            <p:nvPr/>
          </p:nvGrpSpPr>
          <p:grpSpPr>
            <a:xfrm>
              <a:off x="6389888" y="2145196"/>
              <a:ext cx="5486024" cy="2268252"/>
              <a:chOff x="6389888" y="1845618"/>
              <a:chExt cx="5486024" cy="2268252"/>
            </a:xfrm>
          </p:grpSpPr>
          <p:pic>
            <p:nvPicPr>
              <p:cNvPr id="16" name="Picture 15">
                <a:extLst>
                  <a:ext uri="{FF2B5EF4-FFF2-40B4-BE49-F238E27FC236}">
                    <a16:creationId xmlns:a16="http://schemas.microsoft.com/office/drawing/2014/main" id="{75F8093D-D1BC-FC2C-40D9-96BA060CA8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9888" y="2745718"/>
                <a:ext cx="5486024" cy="1368152"/>
              </a:xfrm>
              <a:prstGeom prst="rect">
                <a:avLst/>
              </a:prstGeom>
            </p:spPr>
          </p:pic>
          <p:sp>
            <p:nvSpPr>
              <p:cNvPr id="19" name="TextBox 18">
                <a:extLst>
                  <a:ext uri="{FF2B5EF4-FFF2-40B4-BE49-F238E27FC236}">
                    <a16:creationId xmlns:a16="http://schemas.microsoft.com/office/drawing/2014/main" id="{E87D0408-2B4B-4D85-BCCE-7701185ED4A6}"/>
                  </a:ext>
                </a:extLst>
              </p:cNvPr>
              <p:cNvSpPr txBox="1"/>
              <p:nvPr/>
            </p:nvSpPr>
            <p:spPr>
              <a:xfrm>
                <a:off x="6396597" y="1845618"/>
                <a:ext cx="5472607" cy="830997"/>
              </a:xfrm>
              <a:prstGeom prst="rect">
                <a:avLst/>
              </a:prstGeom>
              <a:noFill/>
            </p:spPr>
            <p:txBody>
              <a:bodyPr wrap="square" rtlCol="0">
                <a:spAutoFit/>
              </a:bodyPr>
              <a:lstStyle/>
              <a:p>
                <a:pPr algn="ctr"/>
                <a:r>
                  <a:rPr lang="en-US" dirty="0"/>
                  <a:t>Land Needed to Accommodate Projected Growth</a:t>
                </a:r>
              </a:p>
            </p:txBody>
          </p:sp>
        </p:grpSp>
      </p:grpSp>
    </p:spTree>
    <p:extLst>
      <p:ext uri="{BB962C8B-B14F-4D97-AF65-F5344CB8AC3E}">
        <p14:creationId xmlns:p14="http://schemas.microsoft.com/office/powerpoint/2010/main" val="400025847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69395" y="2277666"/>
            <a:ext cx="3665862" cy="891028"/>
          </a:xfrm>
        </p:spPr>
        <p:txBody>
          <a:bodyPr/>
          <a:lstStyle/>
          <a:p>
            <a:r>
              <a:rPr lang="en-US" sz="4000" dirty="0"/>
              <a:t>Strategies for the Future</a:t>
            </a:r>
          </a:p>
        </p:txBody>
      </p:sp>
    </p:spTree>
    <p:extLst>
      <p:ext uri="{BB962C8B-B14F-4D97-AF65-F5344CB8AC3E}">
        <p14:creationId xmlns:p14="http://schemas.microsoft.com/office/powerpoint/2010/main" val="181614845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9" name="Content Placeholder 10"/>
          <p:cNvSpPr txBox="1">
            <a:spLocks/>
          </p:cNvSpPr>
          <p:nvPr/>
        </p:nvSpPr>
        <p:spPr>
          <a:xfrm>
            <a:off x="3438800" y="348891"/>
            <a:ext cx="5317573" cy="488615"/>
          </a:xfrm>
          <a:prstGeom prst="rect">
            <a:avLst/>
          </a:prstGeom>
        </p:spPr>
        <p:txBody>
          <a:bodyPr vert="horz" lIns="91440" tIns="45720" rIns="91440" bIns="45720" numCol="1" spcCol="64008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sz="5400" kern="3000" spc="-300" dirty="0">
                <a:solidFill>
                  <a:schemeClr val="tx1">
                    <a:lumMod val="85000"/>
                    <a:lumOff val="15000"/>
                  </a:schemeClr>
                </a:solidFill>
                <a:latin typeface="Raleway" pitchFamily="34" charset="0"/>
                <a:ea typeface="Segoe UI" pitchFamily="34" charset="0"/>
                <a:cs typeface="Segoe UI" pitchFamily="34" charset="0"/>
              </a:rPr>
              <a:t>CONTENTS</a:t>
            </a:r>
          </a:p>
        </p:txBody>
      </p:sp>
      <p:grpSp>
        <p:nvGrpSpPr>
          <p:cNvPr id="17" name="Group 16">
            <a:extLst>
              <a:ext uri="{FF2B5EF4-FFF2-40B4-BE49-F238E27FC236}">
                <a16:creationId xmlns:a16="http://schemas.microsoft.com/office/drawing/2014/main" id="{D1656622-8700-31AE-BAAC-A3500C71F960}"/>
              </a:ext>
            </a:extLst>
          </p:cNvPr>
          <p:cNvGrpSpPr/>
          <p:nvPr/>
        </p:nvGrpSpPr>
        <p:grpSpPr>
          <a:xfrm>
            <a:off x="1749058" y="1185382"/>
            <a:ext cx="3388080" cy="1175706"/>
            <a:chOff x="2426766" y="1501108"/>
            <a:chExt cx="3388080" cy="1175706"/>
          </a:xfrm>
        </p:grpSpPr>
        <p:sp>
          <p:nvSpPr>
            <p:cNvPr id="2" name="TextBox 1"/>
            <p:cNvSpPr txBox="1"/>
            <p:nvPr/>
          </p:nvSpPr>
          <p:spPr>
            <a:xfrm>
              <a:off x="3305204" y="1501108"/>
              <a:ext cx="2509642" cy="1175706"/>
            </a:xfrm>
            <a:prstGeom prst="rect">
              <a:avLst/>
            </a:prstGeom>
            <a:noFill/>
          </p:spPr>
          <p:txBody>
            <a:bodyPr wrap="square" rtlCol="0">
              <a:spAutoFit/>
            </a:bodyPr>
            <a:lstStyle/>
            <a:p>
              <a:pPr>
                <a:lnSpc>
                  <a:spcPct val="80000"/>
                </a:lnSpc>
              </a:pPr>
              <a:r>
                <a:rPr lang="en-US" sz="4400" b="1" spc="-300" dirty="0">
                  <a:solidFill>
                    <a:schemeClr val="tx1">
                      <a:lumMod val="85000"/>
                      <a:lumOff val="15000"/>
                    </a:schemeClr>
                  </a:solidFill>
                  <a:latin typeface="Liberation Sans" pitchFamily="34" charset="0"/>
                  <a:ea typeface="Adobe Gothic Std B" pitchFamily="34" charset="-128"/>
                </a:rPr>
                <a:t>Housing Demand</a:t>
              </a:r>
            </a:p>
          </p:txBody>
        </p:sp>
        <p:sp>
          <p:nvSpPr>
            <p:cNvPr id="6" name="TextBox 5"/>
            <p:cNvSpPr txBox="1"/>
            <p:nvPr/>
          </p:nvSpPr>
          <p:spPr>
            <a:xfrm>
              <a:off x="2426766" y="1989634"/>
              <a:ext cx="764478" cy="548475"/>
            </a:xfrm>
            <a:prstGeom prst="rect">
              <a:avLst/>
            </a:prstGeom>
            <a:noFill/>
          </p:spPr>
          <p:txBody>
            <a:bodyPr wrap="square" rtlCol="0">
              <a:spAutoFit/>
            </a:bodyPr>
            <a:lstStyle/>
            <a:p>
              <a:pPr>
                <a:lnSpc>
                  <a:spcPct val="80000"/>
                </a:lnSpc>
              </a:pPr>
              <a:r>
                <a:rPr lang="en-US" sz="4400" b="1" spc="-300" dirty="0">
                  <a:solidFill>
                    <a:schemeClr val="tx1">
                      <a:lumMod val="85000"/>
                      <a:lumOff val="15000"/>
                    </a:schemeClr>
                  </a:solidFill>
                  <a:latin typeface="Liberation Sans" pitchFamily="34" charset="0"/>
                  <a:ea typeface="Adobe Gothic Std B" pitchFamily="34" charset="-128"/>
                </a:rPr>
                <a:t>01</a:t>
              </a:r>
            </a:p>
          </p:txBody>
        </p:sp>
      </p:grpSp>
      <p:cxnSp>
        <p:nvCxnSpPr>
          <p:cNvPr id="121" name="Straight Connector 120"/>
          <p:cNvCxnSpPr>
            <a:cxnSpLocks/>
          </p:cNvCxnSpPr>
          <p:nvPr/>
        </p:nvCxnSpPr>
        <p:spPr>
          <a:xfrm>
            <a:off x="2719818" y="2253013"/>
            <a:ext cx="201622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B3D9728C-9153-8EF0-E0D7-2EB4D9D0DB4C}"/>
              </a:ext>
            </a:extLst>
          </p:cNvPr>
          <p:cNvGrpSpPr/>
          <p:nvPr/>
        </p:nvGrpSpPr>
        <p:grpSpPr>
          <a:xfrm>
            <a:off x="6241732" y="1210035"/>
            <a:ext cx="3830913" cy="1175706"/>
            <a:chOff x="6426374" y="1281472"/>
            <a:chExt cx="3830913" cy="1175706"/>
          </a:xfrm>
        </p:grpSpPr>
        <p:sp>
          <p:nvSpPr>
            <p:cNvPr id="8" name="TextBox 7"/>
            <p:cNvSpPr txBox="1"/>
            <p:nvPr/>
          </p:nvSpPr>
          <p:spPr>
            <a:xfrm>
              <a:off x="7284081" y="1281472"/>
              <a:ext cx="2973206" cy="1175706"/>
            </a:xfrm>
            <a:prstGeom prst="rect">
              <a:avLst/>
            </a:prstGeom>
            <a:noFill/>
          </p:spPr>
          <p:txBody>
            <a:bodyPr wrap="square" rtlCol="0">
              <a:spAutoFit/>
            </a:bodyPr>
            <a:lstStyle/>
            <a:p>
              <a:pPr>
                <a:lnSpc>
                  <a:spcPct val="80000"/>
                </a:lnSpc>
              </a:pPr>
              <a:r>
                <a:rPr lang="en-US" sz="4400" b="1" spc="-300" dirty="0">
                  <a:solidFill>
                    <a:schemeClr val="tx1">
                      <a:lumMod val="85000"/>
                      <a:lumOff val="15000"/>
                    </a:schemeClr>
                  </a:solidFill>
                  <a:latin typeface="Liberation Sans" pitchFamily="34" charset="0"/>
                  <a:ea typeface="Adobe Gothic Std B" pitchFamily="34" charset="-128"/>
                </a:rPr>
                <a:t>Suitability Map</a:t>
              </a:r>
            </a:p>
          </p:txBody>
        </p:sp>
        <p:sp>
          <p:nvSpPr>
            <p:cNvPr id="16" name="TextBox 15"/>
            <p:cNvSpPr txBox="1"/>
            <p:nvPr/>
          </p:nvSpPr>
          <p:spPr>
            <a:xfrm>
              <a:off x="6426374" y="1583958"/>
              <a:ext cx="764478" cy="634020"/>
            </a:xfrm>
            <a:prstGeom prst="rect">
              <a:avLst/>
            </a:prstGeom>
            <a:noFill/>
          </p:spPr>
          <p:txBody>
            <a:bodyPr wrap="square" rtlCol="0">
              <a:spAutoFit/>
            </a:bodyPr>
            <a:lstStyle/>
            <a:p>
              <a:pPr>
                <a:lnSpc>
                  <a:spcPct val="80000"/>
                </a:lnSpc>
              </a:pPr>
              <a:r>
                <a:rPr lang="en-US" sz="4400" b="1" spc="-300" dirty="0">
                  <a:solidFill>
                    <a:schemeClr val="tx1">
                      <a:lumMod val="85000"/>
                      <a:lumOff val="15000"/>
                    </a:schemeClr>
                  </a:solidFill>
                  <a:latin typeface="Liberation Sans" pitchFamily="34" charset="0"/>
                  <a:ea typeface="Adobe Gothic Std B" pitchFamily="34" charset="-128"/>
                </a:rPr>
                <a:t>04</a:t>
              </a:r>
            </a:p>
          </p:txBody>
        </p:sp>
        <p:cxnSp>
          <p:nvCxnSpPr>
            <p:cNvPr id="126" name="Straight Connector 125"/>
            <p:cNvCxnSpPr/>
            <p:nvPr/>
          </p:nvCxnSpPr>
          <p:spPr>
            <a:xfrm>
              <a:off x="7349731" y="2419125"/>
              <a:ext cx="2150756"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38" name="Flowchart: Data 137"/>
          <p:cNvSpPr/>
          <p:nvPr/>
        </p:nvSpPr>
        <p:spPr>
          <a:xfrm>
            <a:off x="10140855" y="681191"/>
            <a:ext cx="1792958" cy="864096"/>
          </a:xfrm>
          <a:prstGeom prst="flowChartInputOutput">
            <a:avLst/>
          </a:prstGeom>
          <a:solidFill>
            <a:srgbClr val="FFC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Data 138"/>
          <p:cNvSpPr/>
          <p:nvPr/>
        </p:nvSpPr>
        <p:spPr>
          <a:xfrm>
            <a:off x="9845581" y="1219477"/>
            <a:ext cx="994545" cy="397818"/>
          </a:xfrm>
          <a:prstGeom prst="flowChartInputOutput">
            <a:avLst/>
          </a:prstGeom>
          <a:solidFill>
            <a:srgbClr val="FFC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Data 139"/>
          <p:cNvSpPr/>
          <p:nvPr/>
        </p:nvSpPr>
        <p:spPr>
          <a:xfrm>
            <a:off x="10127906" y="-220683"/>
            <a:ext cx="2670003" cy="1152128"/>
          </a:xfrm>
          <a:prstGeom prst="flowChartInputOutput">
            <a:avLst/>
          </a:prstGeom>
          <a:solidFill>
            <a:srgbClr val="FFC00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lowchart: Data 144"/>
          <p:cNvSpPr/>
          <p:nvPr/>
        </p:nvSpPr>
        <p:spPr>
          <a:xfrm>
            <a:off x="-310699" y="5775668"/>
            <a:ext cx="2304256" cy="1110510"/>
          </a:xfrm>
          <a:prstGeom prst="flowChartInputOutput">
            <a:avLst/>
          </a:prstGeom>
          <a:solidFill>
            <a:srgbClr val="FFC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lowchart: Data 145"/>
          <p:cNvSpPr/>
          <p:nvPr/>
        </p:nvSpPr>
        <p:spPr>
          <a:xfrm>
            <a:off x="-129757" y="5579814"/>
            <a:ext cx="971186" cy="468052"/>
          </a:xfrm>
          <a:prstGeom prst="flowChartInputOutput">
            <a:avLst/>
          </a:prstGeom>
          <a:solidFill>
            <a:srgbClr val="FFC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lowchart: Data 146"/>
          <p:cNvSpPr/>
          <p:nvPr/>
        </p:nvSpPr>
        <p:spPr>
          <a:xfrm>
            <a:off x="531509" y="6116389"/>
            <a:ext cx="2029930" cy="978302"/>
          </a:xfrm>
          <a:prstGeom prst="flowChartInputOutpu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Connector 123"/>
          <p:cNvCxnSpPr>
            <a:cxnSpLocks/>
          </p:cNvCxnSpPr>
          <p:nvPr/>
        </p:nvCxnSpPr>
        <p:spPr>
          <a:xfrm>
            <a:off x="2787314" y="3888783"/>
            <a:ext cx="294786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49058" y="3039639"/>
            <a:ext cx="764478" cy="548475"/>
          </a:xfrm>
          <a:prstGeom prst="rect">
            <a:avLst/>
          </a:prstGeom>
          <a:noFill/>
        </p:spPr>
        <p:txBody>
          <a:bodyPr wrap="square" rtlCol="0">
            <a:spAutoFit/>
          </a:bodyPr>
          <a:lstStyle/>
          <a:p>
            <a:pPr>
              <a:lnSpc>
                <a:spcPct val="80000"/>
              </a:lnSpc>
            </a:pPr>
            <a:r>
              <a:rPr lang="en-US" sz="4400" b="1" spc="-300" dirty="0">
                <a:solidFill>
                  <a:schemeClr val="tx1">
                    <a:lumMod val="85000"/>
                    <a:lumOff val="15000"/>
                  </a:schemeClr>
                </a:solidFill>
                <a:latin typeface="Liberation Sans" pitchFamily="34" charset="0"/>
                <a:ea typeface="Adobe Gothic Std B" pitchFamily="34" charset="-128"/>
              </a:rPr>
              <a:t>02</a:t>
            </a:r>
          </a:p>
        </p:txBody>
      </p:sp>
      <p:sp>
        <p:nvSpPr>
          <p:cNvPr id="40" name="TextBox 39"/>
          <p:cNvSpPr txBox="1"/>
          <p:nvPr/>
        </p:nvSpPr>
        <p:spPr>
          <a:xfrm>
            <a:off x="2653624" y="2732792"/>
            <a:ext cx="3081550" cy="1175706"/>
          </a:xfrm>
          <a:prstGeom prst="rect">
            <a:avLst/>
          </a:prstGeom>
          <a:noFill/>
        </p:spPr>
        <p:txBody>
          <a:bodyPr wrap="square" rtlCol="0">
            <a:spAutoFit/>
          </a:bodyPr>
          <a:lstStyle/>
          <a:p>
            <a:pPr>
              <a:lnSpc>
                <a:spcPct val="80000"/>
              </a:lnSpc>
            </a:pPr>
            <a:r>
              <a:rPr lang="en-US" sz="4400" b="1" spc="-300" dirty="0">
                <a:solidFill>
                  <a:schemeClr val="tx1">
                    <a:lumMod val="85000"/>
                    <a:lumOff val="15000"/>
                  </a:schemeClr>
                </a:solidFill>
                <a:latin typeface="Liberation Sans" pitchFamily="34" charset="0"/>
                <a:ea typeface="Adobe Gothic Std B" pitchFamily="34" charset="-128"/>
              </a:rPr>
              <a:t>Countywide Comparison</a:t>
            </a:r>
          </a:p>
        </p:txBody>
      </p:sp>
      <p:grpSp>
        <p:nvGrpSpPr>
          <p:cNvPr id="26" name="Group 25">
            <a:extLst>
              <a:ext uri="{FF2B5EF4-FFF2-40B4-BE49-F238E27FC236}">
                <a16:creationId xmlns:a16="http://schemas.microsoft.com/office/drawing/2014/main" id="{BBA4E259-FDAC-25DD-BD91-7166EA033994}"/>
              </a:ext>
            </a:extLst>
          </p:cNvPr>
          <p:cNvGrpSpPr/>
          <p:nvPr/>
        </p:nvGrpSpPr>
        <p:grpSpPr>
          <a:xfrm>
            <a:off x="1749058" y="4714150"/>
            <a:ext cx="4228130" cy="661250"/>
            <a:chOff x="2421621" y="4563010"/>
            <a:chExt cx="4228130" cy="661250"/>
          </a:xfrm>
        </p:grpSpPr>
        <p:grpSp>
          <p:nvGrpSpPr>
            <p:cNvPr id="20" name="Group 19">
              <a:extLst>
                <a:ext uri="{FF2B5EF4-FFF2-40B4-BE49-F238E27FC236}">
                  <a16:creationId xmlns:a16="http://schemas.microsoft.com/office/drawing/2014/main" id="{D7C38091-8F02-626A-394C-591D650A9E55}"/>
                </a:ext>
              </a:extLst>
            </p:cNvPr>
            <p:cNvGrpSpPr/>
            <p:nvPr/>
          </p:nvGrpSpPr>
          <p:grpSpPr>
            <a:xfrm>
              <a:off x="2421621" y="4563010"/>
              <a:ext cx="4228130" cy="661250"/>
              <a:chOff x="2421621" y="4542714"/>
              <a:chExt cx="4228130" cy="661250"/>
            </a:xfrm>
          </p:grpSpPr>
          <p:sp>
            <p:nvSpPr>
              <p:cNvPr id="14" name="TextBox 13"/>
              <p:cNvSpPr txBox="1"/>
              <p:nvPr/>
            </p:nvSpPr>
            <p:spPr>
              <a:xfrm>
                <a:off x="3326316" y="4542714"/>
                <a:ext cx="3323435" cy="634020"/>
              </a:xfrm>
              <a:prstGeom prst="rect">
                <a:avLst/>
              </a:prstGeom>
              <a:noFill/>
            </p:spPr>
            <p:txBody>
              <a:bodyPr wrap="square" rtlCol="0">
                <a:spAutoFit/>
              </a:bodyPr>
              <a:lstStyle/>
              <a:p>
                <a:pPr>
                  <a:lnSpc>
                    <a:spcPct val="80000"/>
                  </a:lnSpc>
                </a:pPr>
                <a:r>
                  <a:rPr lang="en-US" sz="4400" b="1" spc="-300" dirty="0">
                    <a:solidFill>
                      <a:schemeClr val="tx1">
                        <a:lumMod val="85000"/>
                        <a:lumOff val="15000"/>
                      </a:schemeClr>
                    </a:solidFill>
                    <a:latin typeface="Liberation Sans" pitchFamily="34" charset="0"/>
                    <a:ea typeface="Adobe Gothic Std B" pitchFamily="34" charset="-128"/>
                  </a:rPr>
                  <a:t>Stakeholder</a:t>
                </a:r>
              </a:p>
            </p:txBody>
          </p:sp>
          <p:sp>
            <p:nvSpPr>
              <p:cNvPr id="41" name="TextBox 40"/>
              <p:cNvSpPr txBox="1"/>
              <p:nvPr/>
            </p:nvSpPr>
            <p:spPr>
              <a:xfrm>
                <a:off x="2421621" y="4569944"/>
                <a:ext cx="764478" cy="634020"/>
              </a:xfrm>
              <a:prstGeom prst="rect">
                <a:avLst/>
              </a:prstGeom>
              <a:noFill/>
            </p:spPr>
            <p:txBody>
              <a:bodyPr wrap="square" rtlCol="0">
                <a:spAutoFit/>
              </a:bodyPr>
              <a:lstStyle/>
              <a:p>
                <a:pPr>
                  <a:lnSpc>
                    <a:spcPct val="80000"/>
                  </a:lnSpc>
                </a:pPr>
                <a:r>
                  <a:rPr lang="en-US" sz="4400" b="1" spc="-300" dirty="0">
                    <a:solidFill>
                      <a:schemeClr val="tx1">
                        <a:lumMod val="85000"/>
                        <a:lumOff val="15000"/>
                      </a:schemeClr>
                    </a:solidFill>
                    <a:latin typeface="Liberation Sans" pitchFamily="34" charset="0"/>
                    <a:ea typeface="Adobe Gothic Std B" pitchFamily="34" charset="-128"/>
                  </a:rPr>
                  <a:t>03</a:t>
                </a:r>
              </a:p>
            </p:txBody>
          </p:sp>
        </p:grpSp>
        <p:cxnSp>
          <p:nvCxnSpPr>
            <p:cNvPr id="42" name="Straight Connector 41"/>
            <p:cNvCxnSpPr>
              <a:cxnSpLocks/>
            </p:cNvCxnSpPr>
            <p:nvPr/>
          </p:nvCxnSpPr>
          <p:spPr>
            <a:xfrm>
              <a:off x="3455302" y="5114657"/>
              <a:ext cx="271622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5DE31B1E-BB1F-3529-F4B3-9353D23391A4}"/>
              </a:ext>
            </a:extLst>
          </p:cNvPr>
          <p:cNvGrpSpPr/>
          <p:nvPr/>
        </p:nvGrpSpPr>
        <p:grpSpPr>
          <a:xfrm>
            <a:off x="6300702" y="3108707"/>
            <a:ext cx="4188533" cy="1175706"/>
            <a:chOff x="6481969" y="3225578"/>
            <a:chExt cx="3828724" cy="1175706"/>
          </a:xfrm>
        </p:grpSpPr>
        <p:grpSp>
          <p:nvGrpSpPr>
            <p:cNvPr id="5" name="Group 4">
              <a:extLst>
                <a:ext uri="{FF2B5EF4-FFF2-40B4-BE49-F238E27FC236}">
                  <a16:creationId xmlns:a16="http://schemas.microsoft.com/office/drawing/2014/main" id="{7C83B1D6-7ABA-27CD-C7D8-12842684D19C}"/>
                </a:ext>
              </a:extLst>
            </p:cNvPr>
            <p:cNvGrpSpPr/>
            <p:nvPr/>
          </p:nvGrpSpPr>
          <p:grpSpPr>
            <a:xfrm>
              <a:off x="6481969" y="3225578"/>
              <a:ext cx="3828724" cy="1175706"/>
              <a:chOff x="6138472" y="2799680"/>
              <a:chExt cx="3828724" cy="1175706"/>
            </a:xfrm>
          </p:grpSpPr>
          <p:sp>
            <p:nvSpPr>
              <p:cNvPr id="43" name="TextBox 42"/>
              <p:cNvSpPr txBox="1"/>
              <p:nvPr/>
            </p:nvSpPr>
            <p:spPr>
              <a:xfrm>
                <a:off x="6885646" y="2799680"/>
                <a:ext cx="3081550" cy="1175706"/>
              </a:xfrm>
              <a:prstGeom prst="rect">
                <a:avLst/>
              </a:prstGeom>
              <a:noFill/>
            </p:spPr>
            <p:txBody>
              <a:bodyPr wrap="square" rtlCol="0">
                <a:spAutoFit/>
              </a:bodyPr>
              <a:lstStyle/>
              <a:p>
                <a:pPr>
                  <a:lnSpc>
                    <a:spcPct val="80000"/>
                  </a:lnSpc>
                </a:pPr>
                <a:r>
                  <a:rPr lang="en-US" sz="4400" b="1" spc="-300" dirty="0">
                    <a:solidFill>
                      <a:schemeClr val="tx1">
                        <a:lumMod val="85000"/>
                        <a:lumOff val="15000"/>
                      </a:schemeClr>
                    </a:solidFill>
                    <a:latin typeface="Liberation Sans" pitchFamily="34" charset="0"/>
                    <a:ea typeface="Adobe Gothic Std B" pitchFamily="34" charset="-128"/>
                  </a:rPr>
                  <a:t>Future Needs</a:t>
                </a:r>
              </a:p>
            </p:txBody>
          </p:sp>
          <p:sp>
            <p:nvSpPr>
              <p:cNvPr id="44" name="TextBox 43"/>
              <p:cNvSpPr txBox="1"/>
              <p:nvPr/>
            </p:nvSpPr>
            <p:spPr>
              <a:xfrm>
                <a:off x="6138472" y="2799966"/>
                <a:ext cx="698808" cy="634020"/>
              </a:xfrm>
              <a:prstGeom prst="rect">
                <a:avLst/>
              </a:prstGeom>
              <a:noFill/>
            </p:spPr>
            <p:txBody>
              <a:bodyPr wrap="square" rtlCol="0">
                <a:spAutoFit/>
              </a:bodyPr>
              <a:lstStyle/>
              <a:p>
                <a:pPr>
                  <a:lnSpc>
                    <a:spcPct val="80000"/>
                  </a:lnSpc>
                </a:pPr>
                <a:r>
                  <a:rPr lang="en-US" sz="4400" b="1" spc="-300" dirty="0">
                    <a:solidFill>
                      <a:schemeClr val="tx1">
                        <a:lumMod val="85000"/>
                        <a:lumOff val="15000"/>
                      </a:schemeClr>
                    </a:solidFill>
                    <a:latin typeface="Liberation Sans" pitchFamily="34" charset="0"/>
                    <a:ea typeface="Adobe Gothic Std B" pitchFamily="34" charset="-128"/>
                  </a:rPr>
                  <a:t>05</a:t>
                </a:r>
              </a:p>
            </p:txBody>
          </p:sp>
        </p:grpSp>
        <p:cxnSp>
          <p:nvCxnSpPr>
            <p:cNvPr id="46" name="Straight Connector 45"/>
            <p:cNvCxnSpPr>
              <a:cxnSpLocks/>
            </p:cNvCxnSpPr>
            <p:nvPr/>
          </p:nvCxnSpPr>
          <p:spPr>
            <a:xfrm>
              <a:off x="7316792" y="3762689"/>
              <a:ext cx="281979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3428D5AD-F809-2DDC-FC57-2449AF8A2793}"/>
              </a:ext>
            </a:extLst>
          </p:cNvPr>
          <p:cNvGrpSpPr/>
          <p:nvPr/>
        </p:nvGrpSpPr>
        <p:grpSpPr>
          <a:xfrm>
            <a:off x="6241603" y="4238934"/>
            <a:ext cx="4158238" cy="1175706"/>
            <a:chOff x="6114130" y="3628212"/>
            <a:chExt cx="4158238" cy="1175706"/>
          </a:xfrm>
        </p:grpSpPr>
        <p:sp>
          <p:nvSpPr>
            <p:cNvPr id="50" name="TextBox 49"/>
            <p:cNvSpPr txBox="1"/>
            <p:nvPr/>
          </p:nvSpPr>
          <p:spPr>
            <a:xfrm>
              <a:off x="6882070" y="3628212"/>
              <a:ext cx="3390298" cy="1175706"/>
            </a:xfrm>
            <a:prstGeom prst="rect">
              <a:avLst/>
            </a:prstGeom>
            <a:noFill/>
          </p:spPr>
          <p:txBody>
            <a:bodyPr wrap="square" rtlCol="0">
              <a:spAutoFit/>
            </a:bodyPr>
            <a:lstStyle/>
            <a:p>
              <a:pPr>
                <a:lnSpc>
                  <a:spcPct val="80000"/>
                </a:lnSpc>
              </a:pPr>
              <a:r>
                <a:rPr lang="en-US" sz="4400" b="1" spc="-300" dirty="0">
                  <a:solidFill>
                    <a:schemeClr val="tx1">
                      <a:lumMod val="85000"/>
                      <a:lumOff val="15000"/>
                    </a:schemeClr>
                  </a:solidFill>
                  <a:latin typeface="Liberation Sans" pitchFamily="34" charset="0"/>
                  <a:ea typeface="Adobe Gothic Std B" pitchFamily="34" charset="-128"/>
                </a:rPr>
                <a:t>Strategies for the Future</a:t>
              </a:r>
            </a:p>
          </p:txBody>
        </p:sp>
        <p:sp>
          <p:nvSpPr>
            <p:cNvPr id="51" name="TextBox 50"/>
            <p:cNvSpPr txBox="1"/>
            <p:nvPr/>
          </p:nvSpPr>
          <p:spPr>
            <a:xfrm>
              <a:off x="6114130" y="4046450"/>
              <a:ext cx="764478" cy="634020"/>
            </a:xfrm>
            <a:prstGeom prst="rect">
              <a:avLst/>
            </a:prstGeom>
            <a:noFill/>
          </p:spPr>
          <p:txBody>
            <a:bodyPr wrap="square" rtlCol="0">
              <a:spAutoFit/>
            </a:bodyPr>
            <a:lstStyle/>
            <a:p>
              <a:pPr>
                <a:lnSpc>
                  <a:spcPct val="80000"/>
                </a:lnSpc>
              </a:pPr>
              <a:r>
                <a:rPr lang="en-US" sz="4400" b="1" spc="-300" dirty="0">
                  <a:solidFill>
                    <a:schemeClr val="tx1">
                      <a:lumMod val="85000"/>
                      <a:lumOff val="15000"/>
                    </a:schemeClr>
                  </a:solidFill>
                  <a:latin typeface="Liberation Sans" pitchFamily="34" charset="0"/>
                  <a:ea typeface="Adobe Gothic Std B" pitchFamily="34" charset="-128"/>
                </a:rPr>
                <a:t>06</a:t>
              </a:r>
            </a:p>
          </p:txBody>
        </p:sp>
        <p:cxnSp>
          <p:nvCxnSpPr>
            <p:cNvPr id="52" name="Straight Connector 51"/>
            <p:cNvCxnSpPr>
              <a:cxnSpLocks/>
            </p:cNvCxnSpPr>
            <p:nvPr/>
          </p:nvCxnSpPr>
          <p:spPr>
            <a:xfrm>
              <a:off x="7016524" y="4673306"/>
              <a:ext cx="3058046" cy="7164"/>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8B33C3A8-2EC4-2267-0E07-1A11C049033A}"/>
              </a:ext>
            </a:extLst>
          </p:cNvPr>
          <p:cNvGrpSpPr/>
          <p:nvPr/>
        </p:nvGrpSpPr>
        <p:grpSpPr>
          <a:xfrm>
            <a:off x="3872906" y="5591472"/>
            <a:ext cx="4165701" cy="638888"/>
            <a:chOff x="6114130" y="4041582"/>
            <a:chExt cx="4165701" cy="638888"/>
          </a:xfrm>
        </p:grpSpPr>
        <p:sp>
          <p:nvSpPr>
            <p:cNvPr id="22" name="TextBox 21">
              <a:extLst>
                <a:ext uri="{FF2B5EF4-FFF2-40B4-BE49-F238E27FC236}">
                  <a16:creationId xmlns:a16="http://schemas.microsoft.com/office/drawing/2014/main" id="{7287F7D0-CD59-2B73-3859-45ECFE6E2425}"/>
                </a:ext>
              </a:extLst>
            </p:cNvPr>
            <p:cNvSpPr txBox="1"/>
            <p:nvPr/>
          </p:nvSpPr>
          <p:spPr>
            <a:xfrm>
              <a:off x="6889533" y="4041582"/>
              <a:ext cx="3390298" cy="634020"/>
            </a:xfrm>
            <a:prstGeom prst="rect">
              <a:avLst/>
            </a:prstGeom>
            <a:noFill/>
          </p:spPr>
          <p:txBody>
            <a:bodyPr wrap="square" rtlCol="0">
              <a:spAutoFit/>
            </a:bodyPr>
            <a:lstStyle/>
            <a:p>
              <a:pPr>
                <a:lnSpc>
                  <a:spcPct val="80000"/>
                </a:lnSpc>
              </a:pPr>
              <a:r>
                <a:rPr lang="en-US" sz="4400" b="1" spc="-300" dirty="0">
                  <a:solidFill>
                    <a:schemeClr val="tx1">
                      <a:lumMod val="85000"/>
                      <a:lumOff val="15000"/>
                    </a:schemeClr>
                  </a:solidFill>
                  <a:latin typeface="Liberation Sans" pitchFamily="34" charset="0"/>
                  <a:ea typeface="Adobe Gothic Std B" pitchFamily="34" charset="-128"/>
                </a:rPr>
                <a:t>Questions</a:t>
              </a:r>
            </a:p>
          </p:txBody>
        </p:sp>
        <p:sp>
          <p:nvSpPr>
            <p:cNvPr id="23" name="TextBox 22">
              <a:extLst>
                <a:ext uri="{FF2B5EF4-FFF2-40B4-BE49-F238E27FC236}">
                  <a16:creationId xmlns:a16="http://schemas.microsoft.com/office/drawing/2014/main" id="{E2595942-4350-4A15-1C5F-535431706734}"/>
                </a:ext>
              </a:extLst>
            </p:cNvPr>
            <p:cNvSpPr txBox="1"/>
            <p:nvPr/>
          </p:nvSpPr>
          <p:spPr>
            <a:xfrm>
              <a:off x="6114130" y="4046450"/>
              <a:ext cx="764478" cy="634020"/>
            </a:xfrm>
            <a:prstGeom prst="rect">
              <a:avLst/>
            </a:prstGeom>
            <a:noFill/>
          </p:spPr>
          <p:txBody>
            <a:bodyPr wrap="square" rtlCol="0">
              <a:spAutoFit/>
            </a:bodyPr>
            <a:lstStyle/>
            <a:p>
              <a:pPr>
                <a:lnSpc>
                  <a:spcPct val="80000"/>
                </a:lnSpc>
              </a:pPr>
              <a:r>
                <a:rPr lang="en-US" sz="4400" b="1" spc="-300" dirty="0">
                  <a:solidFill>
                    <a:schemeClr val="tx1">
                      <a:lumMod val="85000"/>
                      <a:lumOff val="15000"/>
                    </a:schemeClr>
                  </a:solidFill>
                  <a:latin typeface="Liberation Sans" pitchFamily="34" charset="0"/>
                  <a:ea typeface="Adobe Gothic Std B" pitchFamily="34" charset="-128"/>
                </a:rPr>
                <a:t>07</a:t>
              </a:r>
            </a:p>
          </p:txBody>
        </p:sp>
        <p:cxnSp>
          <p:nvCxnSpPr>
            <p:cNvPr id="24" name="Straight Connector 23">
              <a:extLst>
                <a:ext uri="{FF2B5EF4-FFF2-40B4-BE49-F238E27FC236}">
                  <a16:creationId xmlns:a16="http://schemas.microsoft.com/office/drawing/2014/main" id="{665BA297-CA7F-FE1A-07B5-42376A88529A}"/>
                </a:ext>
              </a:extLst>
            </p:cNvPr>
            <p:cNvCxnSpPr>
              <a:cxnSpLocks/>
            </p:cNvCxnSpPr>
            <p:nvPr/>
          </p:nvCxnSpPr>
          <p:spPr>
            <a:xfrm>
              <a:off x="7047409" y="4616208"/>
              <a:ext cx="2337812"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264852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ppt_x"/>
                                          </p:val>
                                        </p:tav>
                                        <p:tav tm="100000">
                                          <p:val>
                                            <p:strVal val="#ppt_x"/>
                                          </p:val>
                                        </p:tav>
                                      </p:tavLst>
                                    </p:anim>
                                    <p:anim calcmode="lin" valueType="num">
                                      <p:cBhvr additive="base">
                                        <p:cTn id="8" dur="750" fill="hold"/>
                                        <p:tgtEl>
                                          <p:spTgt spid="39"/>
                                        </p:tgtEl>
                                        <p:attrNameLst>
                                          <p:attrName>ppt_y</p:attrName>
                                        </p:attrNameLst>
                                      </p:cBhvr>
                                      <p:tavLst>
                                        <p:tav tm="0">
                                          <p:val>
                                            <p:strVal val="0-#ppt_h/2"/>
                                          </p:val>
                                        </p:tav>
                                        <p:tav tm="100000">
                                          <p:val>
                                            <p:strVal val="#ppt_y"/>
                                          </p:val>
                                        </p:tav>
                                      </p:tavLst>
                                    </p:anim>
                                  </p:childTnLst>
                                </p:cTn>
                              </p:par>
                              <p:par>
                                <p:cTn id="9" presetID="2" presetClass="entr" presetSubtype="12" decel="100000" fill="hold" grpId="0" nodeType="withEffect">
                                  <p:stCondLst>
                                    <p:cond delay="250"/>
                                  </p:stCondLst>
                                  <p:childTnLst>
                                    <p:set>
                                      <p:cBhvr>
                                        <p:cTn id="10" dur="1" fill="hold">
                                          <p:stCondLst>
                                            <p:cond delay="0"/>
                                          </p:stCondLst>
                                        </p:cTn>
                                        <p:tgtEl>
                                          <p:spTgt spid="147"/>
                                        </p:tgtEl>
                                        <p:attrNameLst>
                                          <p:attrName>style.visibility</p:attrName>
                                        </p:attrNameLst>
                                      </p:cBhvr>
                                      <p:to>
                                        <p:strVal val="visible"/>
                                      </p:to>
                                    </p:set>
                                    <p:anim calcmode="lin" valueType="num">
                                      <p:cBhvr additive="base">
                                        <p:cTn id="11" dur="750" fill="hold"/>
                                        <p:tgtEl>
                                          <p:spTgt spid="147"/>
                                        </p:tgtEl>
                                        <p:attrNameLst>
                                          <p:attrName>ppt_x</p:attrName>
                                        </p:attrNameLst>
                                      </p:cBhvr>
                                      <p:tavLst>
                                        <p:tav tm="0">
                                          <p:val>
                                            <p:strVal val="0-#ppt_w/2"/>
                                          </p:val>
                                        </p:tav>
                                        <p:tav tm="100000">
                                          <p:val>
                                            <p:strVal val="#ppt_x"/>
                                          </p:val>
                                        </p:tav>
                                      </p:tavLst>
                                    </p:anim>
                                    <p:anim calcmode="lin" valueType="num">
                                      <p:cBhvr additive="base">
                                        <p:cTn id="12" dur="750" fill="hold"/>
                                        <p:tgtEl>
                                          <p:spTgt spid="147"/>
                                        </p:tgtEl>
                                        <p:attrNameLst>
                                          <p:attrName>ppt_y</p:attrName>
                                        </p:attrNameLst>
                                      </p:cBhvr>
                                      <p:tavLst>
                                        <p:tav tm="0">
                                          <p:val>
                                            <p:strVal val="1+#ppt_h/2"/>
                                          </p:val>
                                        </p:tav>
                                        <p:tav tm="100000">
                                          <p:val>
                                            <p:strVal val="#ppt_y"/>
                                          </p:val>
                                        </p:tav>
                                      </p:tavLst>
                                    </p:anim>
                                  </p:childTnLst>
                                </p:cTn>
                              </p:par>
                              <p:par>
                                <p:cTn id="13" presetID="2" presetClass="entr" presetSubtype="12" decel="100000" fill="hold" grpId="0" nodeType="withEffect">
                                  <p:stCondLst>
                                    <p:cond delay="500"/>
                                  </p:stCondLst>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750" fill="hold"/>
                                        <p:tgtEl>
                                          <p:spTgt spid="145"/>
                                        </p:tgtEl>
                                        <p:attrNameLst>
                                          <p:attrName>ppt_x</p:attrName>
                                        </p:attrNameLst>
                                      </p:cBhvr>
                                      <p:tavLst>
                                        <p:tav tm="0">
                                          <p:val>
                                            <p:strVal val="0-#ppt_w/2"/>
                                          </p:val>
                                        </p:tav>
                                        <p:tav tm="100000">
                                          <p:val>
                                            <p:strVal val="#ppt_x"/>
                                          </p:val>
                                        </p:tav>
                                      </p:tavLst>
                                    </p:anim>
                                    <p:anim calcmode="lin" valueType="num">
                                      <p:cBhvr additive="base">
                                        <p:cTn id="16" dur="750" fill="hold"/>
                                        <p:tgtEl>
                                          <p:spTgt spid="145"/>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750"/>
                                  </p:stCondLst>
                                  <p:childTnLst>
                                    <p:set>
                                      <p:cBhvr>
                                        <p:cTn id="18" dur="1" fill="hold">
                                          <p:stCondLst>
                                            <p:cond delay="0"/>
                                          </p:stCondLst>
                                        </p:cTn>
                                        <p:tgtEl>
                                          <p:spTgt spid="146"/>
                                        </p:tgtEl>
                                        <p:attrNameLst>
                                          <p:attrName>style.visibility</p:attrName>
                                        </p:attrNameLst>
                                      </p:cBhvr>
                                      <p:to>
                                        <p:strVal val="visible"/>
                                      </p:to>
                                    </p:set>
                                    <p:anim calcmode="lin" valueType="num">
                                      <p:cBhvr additive="base">
                                        <p:cTn id="19" dur="750" fill="hold"/>
                                        <p:tgtEl>
                                          <p:spTgt spid="146"/>
                                        </p:tgtEl>
                                        <p:attrNameLst>
                                          <p:attrName>ppt_x</p:attrName>
                                        </p:attrNameLst>
                                      </p:cBhvr>
                                      <p:tavLst>
                                        <p:tav tm="0">
                                          <p:val>
                                            <p:strVal val="0-#ppt_w/2"/>
                                          </p:val>
                                        </p:tav>
                                        <p:tav tm="100000">
                                          <p:val>
                                            <p:strVal val="#ppt_x"/>
                                          </p:val>
                                        </p:tav>
                                      </p:tavLst>
                                    </p:anim>
                                    <p:anim calcmode="lin" valueType="num">
                                      <p:cBhvr additive="base">
                                        <p:cTn id="20" dur="750" fill="hold"/>
                                        <p:tgtEl>
                                          <p:spTgt spid="146"/>
                                        </p:tgtEl>
                                        <p:attrNameLst>
                                          <p:attrName>ppt_y</p:attrName>
                                        </p:attrNameLst>
                                      </p:cBhvr>
                                      <p:tavLst>
                                        <p:tav tm="0">
                                          <p:val>
                                            <p:strVal val="1+#ppt_h/2"/>
                                          </p:val>
                                        </p:tav>
                                        <p:tav tm="100000">
                                          <p:val>
                                            <p:strVal val="#ppt_y"/>
                                          </p:val>
                                        </p:tav>
                                      </p:tavLst>
                                    </p:anim>
                                  </p:childTnLst>
                                </p:cTn>
                              </p:par>
                              <p:par>
                                <p:cTn id="21" presetID="2" presetClass="entr" presetSubtype="3" decel="100000" fill="hold" grpId="0" nodeType="withEffect">
                                  <p:stCondLst>
                                    <p:cond delay="0"/>
                                  </p:stCondLst>
                                  <p:childTnLst>
                                    <p:set>
                                      <p:cBhvr>
                                        <p:cTn id="22" dur="1" fill="hold">
                                          <p:stCondLst>
                                            <p:cond delay="0"/>
                                          </p:stCondLst>
                                        </p:cTn>
                                        <p:tgtEl>
                                          <p:spTgt spid="139"/>
                                        </p:tgtEl>
                                        <p:attrNameLst>
                                          <p:attrName>style.visibility</p:attrName>
                                        </p:attrNameLst>
                                      </p:cBhvr>
                                      <p:to>
                                        <p:strVal val="visible"/>
                                      </p:to>
                                    </p:set>
                                    <p:anim calcmode="lin" valueType="num">
                                      <p:cBhvr additive="base">
                                        <p:cTn id="23" dur="750" fill="hold"/>
                                        <p:tgtEl>
                                          <p:spTgt spid="139"/>
                                        </p:tgtEl>
                                        <p:attrNameLst>
                                          <p:attrName>ppt_x</p:attrName>
                                        </p:attrNameLst>
                                      </p:cBhvr>
                                      <p:tavLst>
                                        <p:tav tm="0">
                                          <p:val>
                                            <p:strVal val="1+#ppt_w/2"/>
                                          </p:val>
                                        </p:tav>
                                        <p:tav tm="100000">
                                          <p:val>
                                            <p:strVal val="#ppt_x"/>
                                          </p:val>
                                        </p:tav>
                                      </p:tavLst>
                                    </p:anim>
                                    <p:anim calcmode="lin" valueType="num">
                                      <p:cBhvr additive="base">
                                        <p:cTn id="24" dur="750" fill="hold"/>
                                        <p:tgtEl>
                                          <p:spTgt spid="139"/>
                                        </p:tgtEl>
                                        <p:attrNameLst>
                                          <p:attrName>ppt_y</p:attrName>
                                        </p:attrNameLst>
                                      </p:cBhvr>
                                      <p:tavLst>
                                        <p:tav tm="0">
                                          <p:val>
                                            <p:strVal val="0-#ppt_h/2"/>
                                          </p:val>
                                        </p:tav>
                                        <p:tav tm="100000">
                                          <p:val>
                                            <p:strVal val="#ppt_y"/>
                                          </p:val>
                                        </p:tav>
                                      </p:tavLst>
                                    </p:anim>
                                  </p:childTnLst>
                                </p:cTn>
                              </p:par>
                              <p:par>
                                <p:cTn id="25" presetID="2" presetClass="entr" presetSubtype="3" decel="100000" fill="hold" grpId="0" nodeType="withEffect">
                                  <p:stCondLst>
                                    <p:cond delay="250"/>
                                  </p:stCondLst>
                                  <p:childTnLst>
                                    <p:set>
                                      <p:cBhvr>
                                        <p:cTn id="26" dur="1" fill="hold">
                                          <p:stCondLst>
                                            <p:cond delay="0"/>
                                          </p:stCondLst>
                                        </p:cTn>
                                        <p:tgtEl>
                                          <p:spTgt spid="138"/>
                                        </p:tgtEl>
                                        <p:attrNameLst>
                                          <p:attrName>style.visibility</p:attrName>
                                        </p:attrNameLst>
                                      </p:cBhvr>
                                      <p:to>
                                        <p:strVal val="visible"/>
                                      </p:to>
                                    </p:set>
                                    <p:anim calcmode="lin" valueType="num">
                                      <p:cBhvr additive="base">
                                        <p:cTn id="27" dur="750" fill="hold"/>
                                        <p:tgtEl>
                                          <p:spTgt spid="138"/>
                                        </p:tgtEl>
                                        <p:attrNameLst>
                                          <p:attrName>ppt_x</p:attrName>
                                        </p:attrNameLst>
                                      </p:cBhvr>
                                      <p:tavLst>
                                        <p:tav tm="0">
                                          <p:val>
                                            <p:strVal val="1+#ppt_w/2"/>
                                          </p:val>
                                        </p:tav>
                                        <p:tav tm="100000">
                                          <p:val>
                                            <p:strVal val="#ppt_x"/>
                                          </p:val>
                                        </p:tav>
                                      </p:tavLst>
                                    </p:anim>
                                    <p:anim calcmode="lin" valueType="num">
                                      <p:cBhvr additive="base">
                                        <p:cTn id="28" dur="750" fill="hold"/>
                                        <p:tgtEl>
                                          <p:spTgt spid="138"/>
                                        </p:tgtEl>
                                        <p:attrNameLst>
                                          <p:attrName>ppt_y</p:attrName>
                                        </p:attrNameLst>
                                      </p:cBhvr>
                                      <p:tavLst>
                                        <p:tav tm="0">
                                          <p:val>
                                            <p:strVal val="0-#ppt_h/2"/>
                                          </p:val>
                                        </p:tav>
                                        <p:tav tm="100000">
                                          <p:val>
                                            <p:strVal val="#ppt_y"/>
                                          </p:val>
                                        </p:tav>
                                      </p:tavLst>
                                    </p:anim>
                                  </p:childTnLst>
                                </p:cTn>
                              </p:par>
                              <p:par>
                                <p:cTn id="29" presetID="2" presetClass="entr" presetSubtype="3" decel="100000" fill="hold" grpId="0" nodeType="withEffect">
                                  <p:stCondLst>
                                    <p:cond delay="500"/>
                                  </p:stCondLst>
                                  <p:childTnLst>
                                    <p:set>
                                      <p:cBhvr>
                                        <p:cTn id="30" dur="1" fill="hold">
                                          <p:stCondLst>
                                            <p:cond delay="0"/>
                                          </p:stCondLst>
                                        </p:cTn>
                                        <p:tgtEl>
                                          <p:spTgt spid="140"/>
                                        </p:tgtEl>
                                        <p:attrNameLst>
                                          <p:attrName>style.visibility</p:attrName>
                                        </p:attrNameLst>
                                      </p:cBhvr>
                                      <p:to>
                                        <p:strVal val="visible"/>
                                      </p:to>
                                    </p:set>
                                    <p:anim calcmode="lin" valueType="num">
                                      <p:cBhvr additive="base">
                                        <p:cTn id="31" dur="750" fill="hold"/>
                                        <p:tgtEl>
                                          <p:spTgt spid="140"/>
                                        </p:tgtEl>
                                        <p:attrNameLst>
                                          <p:attrName>ppt_x</p:attrName>
                                        </p:attrNameLst>
                                      </p:cBhvr>
                                      <p:tavLst>
                                        <p:tav tm="0">
                                          <p:val>
                                            <p:strVal val="1+#ppt_w/2"/>
                                          </p:val>
                                        </p:tav>
                                        <p:tav tm="100000">
                                          <p:val>
                                            <p:strVal val="#ppt_x"/>
                                          </p:val>
                                        </p:tav>
                                      </p:tavLst>
                                    </p:anim>
                                    <p:anim calcmode="lin" valueType="num">
                                      <p:cBhvr additive="base">
                                        <p:cTn id="32" dur="750" fill="hold"/>
                                        <p:tgtEl>
                                          <p:spTgt spid="1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38" grpId="0" animBg="1"/>
      <p:bldP spid="139" grpId="0" animBg="1"/>
      <p:bldP spid="140" grpId="0" animBg="1"/>
      <p:bldP spid="145" grpId="0" animBg="1"/>
      <p:bldP spid="146" grpId="0" animBg="1"/>
      <p:bldP spid="1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A1137D6-44EE-4E8C-E1D8-A53EE0E18377}"/>
              </a:ext>
            </a:extLst>
          </p:cNvPr>
          <p:cNvGrpSpPr/>
          <p:nvPr/>
        </p:nvGrpSpPr>
        <p:grpSpPr>
          <a:xfrm>
            <a:off x="388925" y="295412"/>
            <a:ext cx="5256584" cy="6268764"/>
            <a:chOff x="388925" y="261442"/>
            <a:chExt cx="5256584" cy="6268764"/>
          </a:xfrm>
        </p:grpSpPr>
        <p:sp>
          <p:nvSpPr>
            <p:cNvPr id="2" name="TextBox 1">
              <a:extLst>
                <a:ext uri="{FF2B5EF4-FFF2-40B4-BE49-F238E27FC236}">
                  <a16:creationId xmlns:a16="http://schemas.microsoft.com/office/drawing/2014/main" id="{786A38AE-D87B-378C-7EE6-38FB145DBA20}"/>
                </a:ext>
              </a:extLst>
            </p:cNvPr>
            <p:cNvSpPr txBox="1"/>
            <p:nvPr/>
          </p:nvSpPr>
          <p:spPr>
            <a:xfrm>
              <a:off x="408955" y="261442"/>
              <a:ext cx="2808312" cy="461665"/>
            </a:xfrm>
            <a:prstGeom prst="rect">
              <a:avLst/>
            </a:prstGeom>
            <a:noFill/>
          </p:spPr>
          <p:txBody>
            <a:bodyPr wrap="square" rtlCol="0">
              <a:spAutoFit/>
            </a:bodyPr>
            <a:lstStyle/>
            <a:p>
              <a:r>
                <a:rPr lang="en-US" dirty="0"/>
                <a:t>Funding Strategies</a:t>
              </a:r>
            </a:p>
          </p:txBody>
        </p:sp>
        <p:sp>
          <p:nvSpPr>
            <p:cNvPr id="5" name="TextBox 4">
              <a:extLst>
                <a:ext uri="{FF2B5EF4-FFF2-40B4-BE49-F238E27FC236}">
                  <a16:creationId xmlns:a16="http://schemas.microsoft.com/office/drawing/2014/main" id="{AC2A33DD-C612-D43D-38D2-95CA5C655AA5}"/>
                </a:ext>
              </a:extLst>
            </p:cNvPr>
            <p:cNvSpPr txBox="1"/>
            <p:nvPr/>
          </p:nvSpPr>
          <p:spPr>
            <a:xfrm>
              <a:off x="388925" y="4221882"/>
              <a:ext cx="5256584" cy="2308324"/>
            </a:xfrm>
            <a:prstGeom prst="rect">
              <a:avLst/>
            </a:prstGeom>
            <a:noFill/>
          </p:spPr>
          <p:txBody>
            <a:bodyPr wrap="square" rtlCol="0">
              <a:spAutoFit/>
            </a:bodyPr>
            <a:lstStyle/>
            <a:p>
              <a:r>
                <a:rPr lang="en-US" dirty="0"/>
                <a:t>Tax Strategies</a:t>
              </a:r>
            </a:p>
            <a:p>
              <a:endParaRPr lang="en-US" dirty="0"/>
            </a:p>
            <a:p>
              <a:r>
                <a:rPr lang="en-US" dirty="0"/>
                <a:t>Tax Increment Financing Districts</a:t>
              </a:r>
            </a:p>
            <a:p>
              <a:endParaRPr lang="en-US" dirty="0"/>
            </a:p>
            <a:p>
              <a:r>
                <a:rPr lang="en-US" dirty="0"/>
                <a:t>Targeted Economic Development Districts</a:t>
              </a:r>
            </a:p>
          </p:txBody>
        </p:sp>
        <p:sp>
          <p:nvSpPr>
            <p:cNvPr id="8" name="TextBox 7">
              <a:extLst>
                <a:ext uri="{FF2B5EF4-FFF2-40B4-BE49-F238E27FC236}">
                  <a16:creationId xmlns:a16="http://schemas.microsoft.com/office/drawing/2014/main" id="{2784A812-2606-A56A-5994-375ABADDF1C7}"/>
                </a:ext>
              </a:extLst>
            </p:cNvPr>
            <p:cNvSpPr txBox="1"/>
            <p:nvPr/>
          </p:nvSpPr>
          <p:spPr>
            <a:xfrm>
              <a:off x="388925" y="718967"/>
              <a:ext cx="5040560" cy="3416320"/>
            </a:xfrm>
            <a:prstGeom prst="rect">
              <a:avLst/>
            </a:prstGeom>
            <a:noFill/>
          </p:spPr>
          <p:txBody>
            <a:bodyPr wrap="square" rtlCol="0">
              <a:spAutoFit/>
            </a:bodyPr>
            <a:lstStyle/>
            <a:p>
              <a:r>
                <a:rPr lang="en-US" dirty="0"/>
                <a:t>It is well known that there will need to be a large financial investment to start mitigating housing concerns</a:t>
              </a:r>
            </a:p>
            <a:p>
              <a:endParaRPr lang="en-US" dirty="0"/>
            </a:p>
            <a:p>
              <a:r>
                <a:rPr lang="en-US" dirty="0"/>
                <a:t>These funds can come from various sources and making contact with the appropriate agencies is Madison County’s best chance to begin securing these funds</a:t>
              </a:r>
            </a:p>
          </p:txBody>
        </p:sp>
      </p:grpSp>
      <p:pic>
        <p:nvPicPr>
          <p:cNvPr id="10" name="Picture 9">
            <a:extLst>
              <a:ext uri="{FF2B5EF4-FFF2-40B4-BE49-F238E27FC236}">
                <a16:creationId xmlns:a16="http://schemas.microsoft.com/office/drawing/2014/main" id="{DFEA02DE-FE7D-D138-AAED-B16E4D6FF98C}"/>
              </a:ext>
            </a:extLst>
          </p:cNvPr>
          <p:cNvPicPr>
            <a:picLocks noChangeAspect="1"/>
          </p:cNvPicPr>
          <p:nvPr/>
        </p:nvPicPr>
        <p:blipFill rotWithShape="1">
          <a:blip r:embed="rId2">
            <a:extLst>
              <a:ext uri="{28A0092B-C50C-407E-A947-70E740481C1C}">
                <a14:useLocalDpi xmlns:a14="http://schemas.microsoft.com/office/drawing/2010/main" val="0"/>
              </a:ext>
            </a:extLst>
          </a:blip>
          <a:srcRect r="12333"/>
          <a:stretch/>
        </p:blipFill>
        <p:spPr>
          <a:xfrm>
            <a:off x="6025579" y="831385"/>
            <a:ext cx="5900943" cy="5196819"/>
          </a:xfrm>
          <a:prstGeom prst="rect">
            <a:avLst/>
          </a:prstGeom>
        </p:spPr>
      </p:pic>
    </p:spTree>
    <p:extLst>
      <p:ext uri="{BB962C8B-B14F-4D97-AF65-F5344CB8AC3E}">
        <p14:creationId xmlns:p14="http://schemas.microsoft.com/office/powerpoint/2010/main" val="340724364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7A9C90-695C-7FDB-D4BD-85CFE413A82B}"/>
              </a:ext>
            </a:extLst>
          </p:cNvPr>
          <p:cNvGrpSpPr/>
          <p:nvPr/>
        </p:nvGrpSpPr>
        <p:grpSpPr>
          <a:xfrm>
            <a:off x="218920" y="754208"/>
            <a:ext cx="11757334" cy="5351172"/>
            <a:chOff x="264939" y="261442"/>
            <a:chExt cx="11757334" cy="5351172"/>
          </a:xfrm>
        </p:grpSpPr>
        <p:sp>
          <p:nvSpPr>
            <p:cNvPr id="5" name="TextBox 4">
              <a:extLst>
                <a:ext uri="{FF2B5EF4-FFF2-40B4-BE49-F238E27FC236}">
                  <a16:creationId xmlns:a16="http://schemas.microsoft.com/office/drawing/2014/main" id="{AC2A33DD-C612-D43D-38D2-95CA5C655AA5}"/>
                </a:ext>
              </a:extLst>
            </p:cNvPr>
            <p:cNvSpPr txBox="1"/>
            <p:nvPr/>
          </p:nvSpPr>
          <p:spPr>
            <a:xfrm>
              <a:off x="6765689" y="674871"/>
              <a:ext cx="5256584" cy="4524315"/>
            </a:xfrm>
            <a:prstGeom prst="rect">
              <a:avLst/>
            </a:prstGeom>
            <a:noFill/>
          </p:spPr>
          <p:txBody>
            <a:bodyPr wrap="square" rtlCol="0">
              <a:spAutoFit/>
            </a:bodyPr>
            <a:lstStyle/>
            <a:p>
              <a:r>
                <a:rPr lang="en-US" dirty="0"/>
                <a:t>Grants</a:t>
              </a:r>
            </a:p>
            <a:p>
              <a:endParaRPr lang="en-US" dirty="0"/>
            </a:p>
            <a:p>
              <a:r>
                <a:rPr lang="en-US" dirty="0"/>
                <a:t>US Department of Housing and Urban Development</a:t>
              </a:r>
            </a:p>
            <a:p>
              <a:endParaRPr lang="en-US" dirty="0"/>
            </a:p>
            <a:p>
              <a:r>
                <a:rPr lang="en-US" dirty="0"/>
                <a:t>US Department of Agriculture: Rural Development Program</a:t>
              </a:r>
            </a:p>
            <a:p>
              <a:endParaRPr lang="en-US" dirty="0"/>
            </a:p>
            <a:p>
              <a:r>
                <a:rPr lang="en-US" dirty="0"/>
                <a:t>Montana Department of Commerce</a:t>
              </a:r>
            </a:p>
            <a:p>
              <a:endParaRPr lang="en-US" dirty="0"/>
            </a:p>
            <a:p>
              <a:r>
                <a:rPr lang="en-US" dirty="0"/>
                <a:t>Headwaters Resource, Conservation, &amp; Development</a:t>
              </a:r>
            </a:p>
          </p:txBody>
        </p:sp>
        <p:grpSp>
          <p:nvGrpSpPr>
            <p:cNvPr id="3" name="Group 2">
              <a:extLst>
                <a:ext uri="{FF2B5EF4-FFF2-40B4-BE49-F238E27FC236}">
                  <a16:creationId xmlns:a16="http://schemas.microsoft.com/office/drawing/2014/main" id="{0B21F112-7F6E-8CBF-3125-EF56D26C322A}"/>
                </a:ext>
              </a:extLst>
            </p:cNvPr>
            <p:cNvGrpSpPr/>
            <p:nvPr/>
          </p:nvGrpSpPr>
          <p:grpSpPr>
            <a:xfrm>
              <a:off x="264939" y="261442"/>
              <a:ext cx="5040560" cy="5351172"/>
              <a:chOff x="388925" y="261442"/>
              <a:chExt cx="5040560" cy="5351172"/>
            </a:xfrm>
          </p:grpSpPr>
          <p:sp>
            <p:nvSpPr>
              <p:cNvPr id="2" name="TextBox 1">
                <a:extLst>
                  <a:ext uri="{FF2B5EF4-FFF2-40B4-BE49-F238E27FC236}">
                    <a16:creationId xmlns:a16="http://schemas.microsoft.com/office/drawing/2014/main" id="{786A38AE-D87B-378C-7EE6-38FB145DBA20}"/>
                  </a:ext>
                </a:extLst>
              </p:cNvPr>
              <p:cNvSpPr txBox="1"/>
              <p:nvPr/>
            </p:nvSpPr>
            <p:spPr>
              <a:xfrm>
                <a:off x="408955" y="261442"/>
                <a:ext cx="2808312" cy="461665"/>
              </a:xfrm>
              <a:prstGeom prst="rect">
                <a:avLst/>
              </a:prstGeom>
              <a:noFill/>
            </p:spPr>
            <p:txBody>
              <a:bodyPr wrap="square" rtlCol="0">
                <a:spAutoFit/>
              </a:bodyPr>
              <a:lstStyle/>
              <a:p>
                <a:r>
                  <a:rPr lang="en-US" dirty="0"/>
                  <a:t>Funding Strategies</a:t>
                </a:r>
              </a:p>
            </p:txBody>
          </p:sp>
          <p:sp>
            <p:nvSpPr>
              <p:cNvPr id="8" name="TextBox 7">
                <a:extLst>
                  <a:ext uri="{FF2B5EF4-FFF2-40B4-BE49-F238E27FC236}">
                    <a16:creationId xmlns:a16="http://schemas.microsoft.com/office/drawing/2014/main" id="{2784A812-2606-A56A-5994-375ABADDF1C7}"/>
                  </a:ext>
                </a:extLst>
              </p:cNvPr>
              <p:cNvSpPr txBox="1"/>
              <p:nvPr/>
            </p:nvSpPr>
            <p:spPr>
              <a:xfrm>
                <a:off x="388925" y="718967"/>
                <a:ext cx="5040560" cy="4893647"/>
              </a:xfrm>
              <a:prstGeom prst="rect">
                <a:avLst/>
              </a:prstGeom>
              <a:noFill/>
            </p:spPr>
            <p:txBody>
              <a:bodyPr wrap="square" rtlCol="0">
                <a:spAutoFit/>
              </a:bodyPr>
              <a:lstStyle/>
              <a:p>
                <a:r>
                  <a:rPr lang="en-US" dirty="0"/>
                  <a:t>It is well known that there will need to be a large financial investment to start mitigating housing concerns</a:t>
                </a:r>
              </a:p>
              <a:p>
                <a:endParaRPr lang="en-US" dirty="0"/>
              </a:p>
              <a:p>
                <a:r>
                  <a:rPr lang="en-US" dirty="0"/>
                  <a:t>These funds can come from various sources and making contact with the appropriate agencies is Madison County’s best chance to begin securing these funds</a:t>
                </a:r>
              </a:p>
              <a:p>
                <a:endParaRPr lang="en-US" dirty="0"/>
              </a:p>
              <a:p>
                <a:r>
                  <a:rPr lang="en-US" dirty="0"/>
                  <a:t>These are the longest term agencies that fund both private and public housing projects</a:t>
                </a:r>
              </a:p>
            </p:txBody>
          </p:sp>
        </p:grpSp>
      </p:grpSp>
    </p:spTree>
    <p:extLst>
      <p:ext uri="{BB962C8B-B14F-4D97-AF65-F5344CB8AC3E}">
        <p14:creationId xmlns:p14="http://schemas.microsoft.com/office/powerpoint/2010/main" val="260388116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968D250-68C2-6E1A-067E-658FF082210B}"/>
              </a:ext>
            </a:extLst>
          </p:cNvPr>
          <p:cNvGrpSpPr/>
          <p:nvPr/>
        </p:nvGrpSpPr>
        <p:grpSpPr>
          <a:xfrm>
            <a:off x="434944" y="45418"/>
            <a:ext cx="11325286" cy="6463308"/>
            <a:chOff x="408955" y="134838"/>
            <a:chExt cx="11325286" cy="6463308"/>
          </a:xfrm>
        </p:grpSpPr>
        <p:sp>
          <p:nvSpPr>
            <p:cNvPr id="2" name="TextBox 1">
              <a:extLst>
                <a:ext uri="{FF2B5EF4-FFF2-40B4-BE49-F238E27FC236}">
                  <a16:creationId xmlns:a16="http://schemas.microsoft.com/office/drawing/2014/main" id="{786A38AE-D87B-378C-7EE6-38FB145DBA20}"/>
                </a:ext>
              </a:extLst>
            </p:cNvPr>
            <p:cNvSpPr txBox="1"/>
            <p:nvPr/>
          </p:nvSpPr>
          <p:spPr>
            <a:xfrm>
              <a:off x="408955" y="134838"/>
              <a:ext cx="3600400" cy="461665"/>
            </a:xfrm>
            <a:prstGeom prst="rect">
              <a:avLst/>
            </a:prstGeom>
            <a:noFill/>
          </p:spPr>
          <p:txBody>
            <a:bodyPr wrap="square" rtlCol="0">
              <a:spAutoFit/>
            </a:bodyPr>
            <a:lstStyle/>
            <a:p>
              <a:r>
                <a:rPr lang="en-US" dirty="0"/>
                <a:t>County Initiated Projects</a:t>
              </a:r>
            </a:p>
          </p:txBody>
        </p:sp>
        <p:sp>
          <p:nvSpPr>
            <p:cNvPr id="8" name="TextBox 7">
              <a:extLst>
                <a:ext uri="{FF2B5EF4-FFF2-40B4-BE49-F238E27FC236}">
                  <a16:creationId xmlns:a16="http://schemas.microsoft.com/office/drawing/2014/main" id="{2784A812-2606-A56A-5994-375ABADDF1C7}"/>
                </a:ext>
              </a:extLst>
            </p:cNvPr>
            <p:cNvSpPr txBox="1"/>
            <p:nvPr/>
          </p:nvSpPr>
          <p:spPr>
            <a:xfrm>
              <a:off x="408955" y="596503"/>
              <a:ext cx="11325286" cy="6001643"/>
            </a:xfrm>
            <a:prstGeom prst="rect">
              <a:avLst/>
            </a:prstGeom>
            <a:noFill/>
          </p:spPr>
          <p:txBody>
            <a:bodyPr wrap="square" rtlCol="0">
              <a:spAutoFit/>
            </a:bodyPr>
            <a:lstStyle/>
            <a:p>
              <a:r>
                <a:rPr lang="en-US" dirty="0"/>
                <a:t>Housing Advocacy Position</a:t>
              </a:r>
            </a:p>
            <a:p>
              <a:r>
                <a:rPr lang="en-US" dirty="0"/>
                <a:t>Potential for a staff person or contracted person to stay up to date on all housing grants and solutions</a:t>
              </a:r>
            </a:p>
            <a:p>
              <a:endParaRPr lang="en-US" dirty="0"/>
            </a:p>
            <a:p>
              <a:r>
                <a:rPr lang="en-US" dirty="0"/>
                <a:t>County Owned Housing</a:t>
              </a:r>
            </a:p>
            <a:p>
              <a:r>
                <a:rPr lang="en-US" dirty="0"/>
                <a:t>The County could develop staff housing through a community land trust. This would allow them to house employees therefore removing competition in the market and have a bargaining chip to hire and retain quality candidates.</a:t>
              </a:r>
            </a:p>
            <a:p>
              <a:endParaRPr lang="en-US" dirty="0"/>
            </a:p>
            <a:p>
              <a:r>
                <a:rPr lang="en-US" dirty="0"/>
                <a:t>Process for Evaluating Projects</a:t>
              </a:r>
            </a:p>
            <a:p>
              <a:r>
                <a:rPr lang="en-US" dirty="0"/>
                <a:t>Creating a numeric or objective criteria for evaluating project will provide clarity to the development community and streamline evaluation processes. </a:t>
              </a:r>
            </a:p>
            <a:p>
              <a:endParaRPr lang="en-US" dirty="0"/>
            </a:p>
            <a:p>
              <a:r>
                <a:rPr lang="en-US" dirty="0"/>
                <a:t>Infrastructure Strategy</a:t>
              </a:r>
            </a:p>
            <a:p>
              <a:r>
                <a:rPr lang="en-US" dirty="0"/>
                <a:t>Use the PERs and information gathered in the Infrastructure Survey to prioritize projects. Continue the infrastructure survey into the future. </a:t>
              </a:r>
            </a:p>
          </p:txBody>
        </p:sp>
      </p:grpSp>
    </p:spTree>
    <p:extLst>
      <p:ext uri="{BB962C8B-B14F-4D97-AF65-F5344CB8AC3E}">
        <p14:creationId xmlns:p14="http://schemas.microsoft.com/office/powerpoint/2010/main" val="3329307183"/>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694EA10-6FAB-943B-FB51-35B4F4AB1873}"/>
              </a:ext>
            </a:extLst>
          </p:cNvPr>
          <p:cNvGrpSpPr/>
          <p:nvPr/>
        </p:nvGrpSpPr>
        <p:grpSpPr>
          <a:xfrm>
            <a:off x="444959" y="1064270"/>
            <a:ext cx="11305256" cy="4731048"/>
            <a:chOff x="408955" y="261442"/>
            <a:chExt cx="11305256" cy="4731048"/>
          </a:xfrm>
        </p:grpSpPr>
        <p:sp>
          <p:nvSpPr>
            <p:cNvPr id="2" name="TextBox 1">
              <a:extLst>
                <a:ext uri="{FF2B5EF4-FFF2-40B4-BE49-F238E27FC236}">
                  <a16:creationId xmlns:a16="http://schemas.microsoft.com/office/drawing/2014/main" id="{786A38AE-D87B-378C-7EE6-38FB145DBA20}"/>
                </a:ext>
              </a:extLst>
            </p:cNvPr>
            <p:cNvSpPr txBox="1"/>
            <p:nvPr/>
          </p:nvSpPr>
          <p:spPr>
            <a:xfrm>
              <a:off x="408955" y="261442"/>
              <a:ext cx="4536504" cy="461665"/>
            </a:xfrm>
            <a:prstGeom prst="rect">
              <a:avLst/>
            </a:prstGeom>
            <a:noFill/>
          </p:spPr>
          <p:txBody>
            <a:bodyPr wrap="square" rtlCol="0">
              <a:spAutoFit/>
            </a:bodyPr>
            <a:lstStyle/>
            <a:p>
              <a:r>
                <a:rPr lang="en-US" dirty="0"/>
                <a:t>County Initiated Projects Cont.</a:t>
              </a:r>
            </a:p>
          </p:txBody>
        </p:sp>
        <p:sp>
          <p:nvSpPr>
            <p:cNvPr id="4" name="TextBox 3">
              <a:extLst>
                <a:ext uri="{FF2B5EF4-FFF2-40B4-BE49-F238E27FC236}">
                  <a16:creationId xmlns:a16="http://schemas.microsoft.com/office/drawing/2014/main" id="{961692FB-543A-7E6D-0D82-4A74145C512F}"/>
                </a:ext>
              </a:extLst>
            </p:cNvPr>
            <p:cNvSpPr txBox="1"/>
            <p:nvPr/>
          </p:nvSpPr>
          <p:spPr>
            <a:xfrm>
              <a:off x="408955" y="837506"/>
              <a:ext cx="11305256" cy="4154984"/>
            </a:xfrm>
            <a:prstGeom prst="rect">
              <a:avLst/>
            </a:prstGeom>
            <a:noFill/>
          </p:spPr>
          <p:txBody>
            <a:bodyPr wrap="square">
              <a:spAutoFit/>
            </a:bodyPr>
            <a:lstStyle/>
            <a:p>
              <a:r>
                <a:rPr lang="en-US" dirty="0"/>
                <a:t>Incentivize Diverse Housing and Zoning</a:t>
              </a:r>
            </a:p>
            <a:p>
              <a:r>
                <a:rPr lang="en-US" dirty="0"/>
                <a:t>The County could identify areas that are best suited for increased density or housing. They could zone these areas and provided tax or funding incentivizes to get these units built. This methodology would need strong partnership with citizens and the development community. </a:t>
              </a:r>
            </a:p>
            <a:p>
              <a:endParaRPr lang="en-US" dirty="0"/>
            </a:p>
            <a:p>
              <a:r>
                <a:rPr lang="en-US" dirty="0"/>
                <a:t>Community Housing Trusts</a:t>
              </a:r>
            </a:p>
            <a:p>
              <a:r>
                <a:rPr lang="en-US" dirty="0"/>
                <a:t>Land that is owned by an organization that would allow for maintained affordability. The County could provide resources, contacts, or land to these projects. This will need further evaluation but this is a well used model. Twin Bridges is working to potentially develop a Community Housing Trust.</a:t>
              </a:r>
            </a:p>
          </p:txBody>
        </p:sp>
      </p:grpSp>
    </p:spTree>
    <p:extLst>
      <p:ext uri="{BB962C8B-B14F-4D97-AF65-F5344CB8AC3E}">
        <p14:creationId xmlns:p14="http://schemas.microsoft.com/office/powerpoint/2010/main" val="368375738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64656" y="2925738"/>
            <a:ext cx="3665862" cy="891028"/>
          </a:xfrm>
        </p:spPr>
        <p:txBody>
          <a:bodyPr/>
          <a:lstStyle/>
          <a:p>
            <a:r>
              <a:rPr lang="en-US" sz="4000" dirty="0"/>
              <a:t>Questions?</a:t>
            </a:r>
          </a:p>
        </p:txBody>
      </p:sp>
    </p:spTree>
    <p:extLst>
      <p:ext uri="{BB962C8B-B14F-4D97-AF65-F5344CB8AC3E}">
        <p14:creationId xmlns:p14="http://schemas.microsoft.com/office/powerpoint/2010/main" val="1010435859"/>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76732" y="2997647"/>
            <a:ext cx="7641713" cy="864295"/>
          </a:xfrm>
        </p:spPr>
        <p:txBody>
          <a:bodyPr>
            <a:normAutofit fontScale="77500" lnSpcReduction="20000"/>
          </a:bodyPr>
          <a:lstStyle/>
          <a:p>
            <a:r>
              <a:rPr lang="en-US" dirty="0"/>
              <a:t>Scott Hazelton, CFM</a:t>
            </a:r>
          </a:p>
          <a:p>
            <a:endParaRPr lang="en-US" dirty="0"/>
          </a:p>
          <a:p>
            <a:r>
              <a:rPr lang="en-US" dirty="0"/>
              <a:t>shazelton@hyaliteeng.com</a:t>
            </a:r>
          </a:p>
        </p:txBody>
      </p:sp>
    </p:spTree>
    <p:extLst>
      <p:ext uri="{BB962C8B-B14F-4D97-AF65-F5344CB8AC3E}">
        <p14:creationId xmlns:p14="http://schemas.microsoft.com/office/powerpoint/2010/main" val="3267853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81363" y="2277666"/>
            <a:ext cx="4353211" cy="891028"/>
          </a:xfrm>
        </p:spPr>
        <p:txBody>
          <a:bodyPr/>
          <a:lstStyle/>
          <a:p>
            <a:r>
              <a:rPr lang="en-US" sz="4000" dirty="0"/>
              <a:t>Housing Demand &amp; Supply</a:t>
            </a:r>
          </a:p>
        </p:txBody>
      </p:sp>
    </p:spTree>
    <p:extLst>
      <p:ext uri="{BB962C8B-B14F-4D97-AF65-F5344CB8AC3E}">
        <p14:creationId xmlns:p14="http://schemas.microsoft.com/office/powerpoint/2010/main" val="94152154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2F90A4-FA10-8B24-99D8-B2B01458964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08955" y="1113394"/>
            <a:ext cx="6017257" cy="4632800"/>
          </a:xfrm>
          <a:prstGeom prst="rect">
            <a:avLst/>
          </a:prstGeom>
        </p:spPr>
      </p:pic>
      <p:sp>
        <p:nvSpPr>
          <p:cNvPr id="5" name="TextBox 4">
            <a:extLst>
              <a:ext uri="{FF2B5EF4-FFF2-40B4-BE49-F238E27FC236}">
                <a16:creationId xmlns:a16="http://schemas.microsoft.com/office/drawing/2014/main" id="{091187BC-8E47-0083-35D7-84BBFCBF051E}"/>
              </a:ext>
            </a:extLst>
          </p:cNvPr>
          <p:cNvSpPr txBox="1"/>
          <p:nvPr/>
        </p:nvSpPr>
        <p:spPr>
          <a:xfrm>
            <a:off x="6817667" y="2090966"/>
            <a:ext cx="5112568" cy="2677656"/>
          </a:xfrm>
          <a:prstGeom prst="rect">
            <a:avLst/>
          </a:prstGeom>
          <a:noFill/>
        </p:spPr>
        <p:txBody>
          <a:bodyPr wrap="square" rtlCol="0">
            <a:spAutoFit/>
          </a:bodyPr>
          <a:lstStyle/>
          <a:p>
            <a:r>
              <a:rPr lang="en-US" dirty="0"/>
              <a:t>Commuting Patterns for Madison County Residents</a:t>
            </a:r>
          </a:p>
          <a:p>
            <a:endParaRPr lang="en-US" dirty="0"/>
          </a:p>
          <a:p>
            <a:r>
              <a:rPr lang="en-US" dirty="0"/>
              <a:t>Commute into the County: 	2,275</a:t>
            </a:r>
          </a:p>
          <a:p>
            <a:r>
              <a:rPr lang="en-US" dirty="0"/>
              <a:t>Commute out the County:	1,358</a:t>
            </a:r>
          </a:p>
          <a:p>
            <a:r>
              <a:rPr lang="en-US" dirty="0"/>
              <a:t>Stay in the County:		1,689</a:t>
            </a:r>
          </a:p>
          <a:p>
            <a:r>
              <a:rPr lang="en-US" dirty="0"/>
              <a:t>Net Import:		917</a:t>
            </a:r>
          </a:p>
        </p:txBody>
      </p:sp>
    </p:spTree>
    <p:extLst>
      <p:ext uri="{BB962C8B-B14F-4D97-AF65-F5344CB8AC3E}">
        <p14:creationId xmlns:p14="http://schemas.microsoft.com/office/powerpoint/2010/main" val="355412180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2F90A4-FA10-8B24-99D8-B2B01458964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728" y="-818777"/>
            <a:ext cx="5947234" cy="7678365"/>
          </a:xfrm>
          <a:prstGeom prst="rect">
            <a:avLst/>
          </a:prstGeom>
        </p:spPr>
      </p:pic>
      <p:grpSp>
        <p:nvGrpSpPr>
          <p:cNvPr id="2" name="Group 1">
            <a:extLst>
              <a:ext uri="{FF2B5EF4-FFF2-40B4-BE49-F238E27FC236}">
                <a16:creationId xmlns:a16="http://schemas.microsoft.com/office/drawing/2014/main" id="{7C778641-20D1-F245-9E34-2712D3F16B7D}"/>
              </a:ext>
            </a:extLst>
          </p:cNvPr>
          <p:cNvGrpSpPr/>
          <p:nvPr/>
        </p:nvGrpSpPr>
        <p:grpSpPr>
          <a:xfrm>
            <a:off x="6673651" y="657486"/>
            <a:ext cx="5112568" cy="5544616"/>
            <a:chOff x="6673651" y="261442"/>
            <a:chExt cx="5112568" cy="5544616"/>
          </a:xfrm>
        </p:grpSpPr>
        <p:sp>
          <p:nvSpPr>
            <p:cNvPr id="5" name="TextBox 4">
              <a:extLst>
                <a:ext uri="{FF2B5EF4-FFF2-40B4-BE49-F238E27FC236}">
                  <a16:creationId xmlns:a16="http://schemas.microsoft.com/office/drawing/2014/main" id="{091187BC-8E47-0083-35D7-84BBFCBF051E}"/>
                </a:ext>
              </a:extLst>
            </p:cNvPr>
            <p:cNvSpPr txBox="1"/>
            <p:nvPr/>
          </p:nvSpPr>
          <p:spPr>
            <a:xfrm>
              <a:off x="6673651" y="261442"/>
              <a:ext cx="5112568" cy="1938992"/>
            </a:xfrm>
            <a:prstGeom prst="rect">
              <a:avLst/>
            </a:prstGeom>
            <a:noFill/>
          </p:spPr>
          <p:txBody>
            <a:bodyPr wrap="square" rtlCol="0">
              <a:spAutoFit/>
            </a:bodyPr>
            <a:lstStyle/>
            <a:p>
              <a:r>
                <a:rPr lang="en-US" dirty="0"/>
                <a:t>Map showing residential building starts in Madison County from 2019-2021</a:t>
              </a:r>
            </a:p>
            <a:p>
              <a:endParaRPr lang="en-US" dirty="0"/>
            </a:p>
            <a:p>
              <a:r>
                <a:rPr lang="en-US" dirty="0"/>
                <a:t>Building Permits:		65</a:t>
              </a:r>
            </a:p>
            <a:p>
              <a:r>
                <a:rPr lang="en-US" dirty="0"/>
                <a:t>Electrical Inspection:	829</a:t>
              </a:r>
            </a:p>
          </p:txBody>
        </p:sp>
        <p:pic>
          <p:nvPicPr>
            <p:cNvPr id="3" name="Picture 2">
              <a:extLst>
                <a:ext uri="{FF2B5EF4-FFF2-40B4-BE49-F238E27FC236}">
                  <a16:creationId xmlns:a16="http://schemas.microsoft.com/office/drawing/2014/main" id="{E5AD0380-E6E8-1BF5-B54A-65997C271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5593" y="2421682"/>
              <a:ext cx="3768684" cy="3384376"/>
            </a:xfrm>
            <a:prstGeom prst="rect">
              <a:avLst/>
            </a:prstGeom>
          </p:spPr>
        </p:pic>
      </p:grpSp>
    </p:spTree>
    <p:extLst>
      <p:ext uri="{BB962C8B-B14F-4D97-AF65-F5344CB8AC3E}">
        <p14:creationId xmlns:p14="http://schemas.microsoft.com/office/powerpoint/2010/main" val="266060066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88DEE0-31EC-D248-53A7-F145950DD53F}"/>
              </a:ext>
            </a:extLst>
          </p:cNvPr>
          <p:cNvGrpSpPr/>
          <p:nvPr/>
        </p:nvGrpSpPr>
        <p:grpSpPr>
          <a:xfrm>
            <a:off x="7393731" y="1510840"/>
            <a:ext cx="4643244" cy="3837908"/>
            <a:chOff x="7393731" y="1269554"/>
            <a:chExt cx="4643244" cy="3837908"/>
          </a:xfrm>
        </p:grpSpPr>
        <p:pic>
          <p:nvPicPr>
            <p:cNvPr id="4" name="Picture 3">
              <a:extLst>
                <a:ext uri="{FF2B5EF4-FFF2-40B4-BE49-F238E27FC236}">
                  <a16:creationId xmlns:a16="http://schemas.microsoft.com/office/drawing/2014/main" id="{132F90A4-FA10-8B24-99D8-B2B01458964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93731" y="1752125"/>
              <a:ext cx="4643244" cy="3355337"/>
            </a:xfrm>
            <a:prstGeom prst="rect">
              <a:avLst/>
            </a:prstGeom>
          </p:spPr>
        </p:pic>
        <p:sp>
          <p:nvSpPr>
            <p:cNvPr id="5" name="TextBox 4">
              <a:extLst>
                <a:ext uri="{FF2B5EF4-FFF2-40B4-BE49-F238E27FC236}">
                  <a16:creationId xmlns:a16="http://schemas.microsoft.com/office/drawing/2014/main" id="{091187BC-8E47-0083-35D7-84BBFCBF051E}"/>
                </a:ext>
              </a:extLst>
            </p:cNvPr>
            <p:cNvSpPr txBox="1"/>
            <p:nvPr/>
          </p:nvSpPr>
          <p:spPr>
            <a:xfrm>
              <a:off x="7591117" y="1269554"/>
              <a:ext cx="4248472" cy="400110"/>
            </a:xfrm>
            <a:prstGeom prst="rect">
              <a:avLst/>
            </a:prstGeom>
            <a:noFill/>
          </p:spPr>
          <p:txBody>
            <a:bodyPr wrap="square" rtlCol="0">
              <a:spAutoFit/>
            </a:bodyPr>
            <a:lstStyle/>
            <a:p>
              <a:r>
                <a:rPr lang="en-US" sz="2000" dirty="0"/>
                <a:t>Table of wages and affordability factors</a:t>
              </a:r>
            </a:p>
          </p:txBody>
        </p:sp>
      </p:grpSp>
      <p:pic>
        <p:nvPicPr>
          <p:cNvPr id="3" name="Picture 2">
            <a:extLst>
              <a:ext uri="{FF2B5EF4-FFF2-40B4-BE49-F238E27FC236}">
                <a16:creationId xmlns:a16="http://schemas.microsoft.com/office/drawing/2014/main" id="{1DA2E9E9-A725-C247-8C9D-B4FE354485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62" r="10609" b="1511"/>
          <a:stretch/>
        </p:blipFill>
        <p:spPr>
          <a:xfrm>
            <a:off x="0" y="549474"/>
            <a:ext cx="7105699" cy="5544616"/>
          </a:xfrm>
          <a:prstGeom prst="rect">
            <a:avLst/>
          </a:prstGeom>
        </p:spPr>
      </p:pic>
    </p:spTree>
    <p:extLst>
      <p:ext uri="{BB962C8B-B14F-4D97-AF65-F5344CB8AC3E}">
        <p14:creationId xmlns:p14="http://schemas.microsoft.com/office/powerpoint/2010/main" val="355940351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97387" y="2277666"/>
            <a:ext cx="3665862" cy="891028"/>
          </a:xfrm>
        </p:spPr>
        <p:txBody>
          <a:bodyPr/>
          <a:lstStyle/>
          <a:p>
            <a:r>
              <a:rPr lang="en-US" sz="4000" dirty="0"/>
              <a:t>Countywide Comparisons</a:t>
            </a:r>
          </a:p>
        </p:txBody>
      </p:sp>
    </p:spTree>
    <p:extLst>
      <p:ext uri="{BB962C8B-B14F-4D97-AF65-F5344CB8AC3E}">
        <p14:creationId xmlns:p14="http://schemas.microsoft.com/office/powerpoint/2010/main" val="242172235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0393D06-353A-6BAD-0B95-65168412BA5A}"/>
              </a:ext>
            </a:extLst>
          </p:cNvPr>
          <p:cNvGrpSpPr/>
          <p:nvPr/>
        </p:nvGrpSpPr>
        <p:grpSpPr>
          <a:xfrm>
            <a:off x="581494" y="549474"/>
            <a:ext cx="11032186" cy="4918771"/>
            <a:chOff x="552971" y="549474"/>
            <a:chExt cx="11032186" cy="4918771"/>
          </a:xfrm>
        </p:grpSpPr>
        <p:grpSp>
          <p:nvGrpSpPr>
            <p:cNvPr id="2" name="Group 1">
              <a:extLst>
                <a:ext uri="{FF2B5EF4-FFF2-40B4-BE49-F238E27FC236}">
                  <a16:creationId xmlns:a16="http://schemas.microsoft.com/office/drawing/2014/main" id="{7AF89406-24F6-32E8-292F-E833422CF78F}"/>
                </a:ext>
              </a:extLst>
            </p:cNvPr>
            <p:cNvGrpSpPr/>
            <p:nvPr/>
          </p:nvGrpSpPr>
          <p:grpSpPr>
            <a:xfrm>
              <a:off x="552971" y="549474"/>
              <a:ext cx="4885762" cy="4918771"/>
              <a:chOff x="552971" y="549474"/>
              <a:chExt cx="4885762" cy="4918771"/>
            </a:xfrm>
          </p:grpSpPr>
          <p:pic>
            <p:nvPicPr>
              <p:cNvPr id="11" name="Picture 10">
                <a:extLst>
                  <a:ext uri="{FF2B5EF4-FFF2-40B4-BE49-F238E27FC236}">
                    <a16:creationId xmlns:a16="http://schemas.microsoft.com/office/drawing/2014/main" id="{AF43F397-A4FA-01D7-7A94-8749CDB4E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971" y="1105374"/>
                <a:ext cx="4885762" cy="4362871"/>
              </a:xfrm>
              <a:prstGeom prst="rect">
                <a:avLst/>
              </a:prstGeom>
            </p:spPr>
          </p:pic>
          <p:sp>
            <p:nvSpPr>
              <p:cNvPr id="14" name="TextBox 13">
                <a:extLst>
                  <a:ext uri="{FF2B5EF4-FFF2-40B4-BE49-F238E27FC236}">
                    <a16:creationId xmlns:a16="http://schemas.microsoft.com/office/drawing/2014/main" id="{2881BACB-0354-8A9F-2FAB-1592303C1AA7}"/>
                  </a:ext>
                </a:extLst>
              </p:cNvPr>
              <p:cNvSpPr txBox="1"/>
              <p:nvPr/>
            </p:nvSpPr>
            <p:spPr>
              <a:xfrm>
                <a:off x="1267660" y="549474"/>
                <a:ext cx="3456384" cy="461665"/>
              </a:xfrm>
              <a:prstGeom prst="rect">
                <a:avLst/>
              </a:prstGeom>
              <a:noFill/>
            </p:spPr>
            <p:txBody>
              <a:bodyPr wrap="square" rtlCol="0">
                <a:spAutoFit/>
              </a:bodyPr>
              <a:lstStyle/>
              <a:p>
                <a:r>
                  <a:rPr lang="en-US" dirty="0"/>
                  <a:t>Residences by Community</a:t>
                </a:r>
              </a:p>
            </p:txBody>
          </p:sp>
        </p:grpSp>
        <p:grpSp>
          <p:nvGrpSpPr>
            <p:cNvPr id="3" name="Group 2">
              <a:extLst>
                <a:ext uri="{FF2B5EF4-FFF2-40B4-BE49-F238E27FC236}">
                  <a16:creationId xmlns:a16="http://schemas.microsoft.com/office/drawing/2014/main" id="{70A80A71-6FC0-F2EA-DE25-FA3DC7140338}"/>
                </a:ext>
              </a:extLst>
            </p:cNvPr>
            <p:cNvGrpSpPr/>
            <p:nvPr/>
          </p:nvGrpSpPr>
          <p:grpSpPr>
            <a:xfrm>
              <a:off x="6781245" y="617069"/>
              <a:ext cx="4803912" cy="4783581"/>
              <a:chOff x="6781245" y="643709"/>
              <a:chExt cx="4803912" cy="4783581"/>
            </a:xfrm>
          </p:grpSpPr>
          <p:pic>
            <p:nvPicPr>
              <p:cNvPr id="13" name="Picture 12">
                <a:extLst>
                  <a:ext uri="{FF2B5EF4-FFF2-40B4-BE49-F238E27FC236}">
                    <a16:creationId xmlns:a16="http://schemas.microsoft.com/office/drawing/2014/main" id="{F23C9532-3AD6-EABC-9AC0-EDD065ED3B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245" y="1105374"/>
                <a:ext cx="4803912" cy="4321916"/>
              </a:xfrm>
              <a:prstGeom prst="rect">
                <a:avLst/>
              </a:prstGeom>
            </p:spPr>
          </p:pic>
          <p:sp>
            <p:nvSpPr>
              <p:cNvPr id="15" name="TextBox 14">
                <a:extLst>
                  <a:ext uri="{FF2B5EF4-FFF2-40B4-BE49-F238E27FC236}">
                    <a16:creationId xmlns:a16="http://schemas.microsoft.com/office/drawing/2014/main" id="{C144A2EA-8415-6B81-723B-949A9F6A2FBD}"/>
                  </a:ext>
                </a:extLst>
              </p:cNvPr>
              <p:cNvSpPr txBox="1"/>
              <p:nvPr/>
            </p:nvSpPr>
            <p:spPr>
              <a:xfrm>
                <a:off x="6976843" y="643709"/>
                <a:ext cx="4412716" cy="461665"/>
              </a:xfrm>
              <a:prstGeom prst="rect">
                <a:avLst/>
              </a:prstGeom>
              <a:noFill/>
            </p:spPr>
            <p:txBody>
              <a:bodyPr wrap="square" rtlCol="0">
                <a:spAutoFit/>
              </a:bodyPr>
              <a:lstStyle/>
              <a:p>
                <a:r>
                  <a:rPr lang="en-US" dirty="0"/>
                  <a:t>Short Term Rentals by Community</a:t>
                </a:r>
              </a:p>
            </p:txBody>
          </p:sp>
        </p:grpSp>
      </p:grpSp>
    </p:spTree>
    <p:extLst>
      <p:ext uri="{BB962C8B-B14F-4D97-AF65-F5344CB8AC3E}">
        <p14:creationId xmlns:p14="http://schemas.microsoft.com/office/powerpoint/2010/main" val="206381451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0C89E2-25D1-B4DD-5C90-6544CD571D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987" y="93014"/>
            <a:ext cx="5391181" cy="6217102"/>
          </a:xfrm>
          <a:prstGeom prst="rect">
            <a:avLst/>
          </a:prstGeom>
        </p:spPr>
      </p:pic>
      <p:pic>
        <p:nvPicPr>
          <p:cNvPr id="3" name="Picture 2">
            <a:extLst>
              <a:ext uri="{FF2B5EF4-FFF2-40B4-BE49-F238E27FC236}">
                <a16:creationId xmlns:a16="http://schemas.microsoft.com/office/drawing/2014/main" id="{25BC8887-09C8-05F5-4004-94A0BD256B43}"/>
              </a:ext>
            </a:extLst>
          </p:cNvPr>
          <p:cNvPicPr>
            <a:picLocks noChangeAspect="1"/>
          </p:cNvPicPr>
          <p:nvPr/>
        </p:nvPicPr>
        <p:blipFill rotWithShape="1">
          <a:blip r:embed="rId3">
            <a:extLst>
              <a:ext uri="{28A0092B-C50C-407E-A947-70E740481C1C}">
                <a14:useLocalDpi xmlns:a14="http://schemas.microsoft.com/office/drawing/2010/main" val="0"/>
              </a:ext>
            </a:extLst>
          </a:blip>
          <a:srcRect b="2788"/>
          <a:stretch/>
        </p:blipFill>
        <p:spPr>
          <a:xfrm>
            <a:off x="6457627" y="93014"/>
            <a:ext cx="5391181" cy="5950074"/>
          </a:xfrm>
          <a:prstGeom prst="rect">
            <a:avLst/>
          </a:prstGeom>
        </p:spPr>
      </p:pic>
    </p:spTree>
    <p:extLst>
      <p:ext uri="{BB962C8B-B14F-4D97-AF65-F5344CB8AC3E}">
        <p14:creationId xmlns:p14="http://schemas.microsoft.com/office/powerpoint/2010/main" val="164437674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19068</TotalTime>
  <Words>783</Words>
  <Application>Microsoft Office PowerPoint</Application>
  <PresentationFormat>Custom</PresentationFormat>
  <Paragraphs>137</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Liberation Sans</vt:lpstr>
      <vt:lpstr>Novecento wide Book</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zameer maliq</dc:creator>
  <cp:lastModifiedBy>Scott Hazelton</cp:lastModifiedBy>
  <cp:revision>2773</cp:revision>
  <cp:lastPrinted>2017-02-27T22:06:03Z</cp:lastPrinted>
  <dcterms:created xsi:type="dcterms:W3CDTF">2013-05-29T17:11:56Z</dcterms:created>
  <dcterms:modified xsi:type="dcterms:W3CDTF">2023-04-27T15:41:27Z</dcterms:modified>
</cp:coreProperties>
</file>